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144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A542F2-198B-4D73-B478-0AFACD9504B0}"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ru-RU"/>
        </a:p>
      </dgm:t>
    </dgm:pt>
    <dgm:pt modelId="{ACB8281C-D961-401D-BC27-8DBC3A1A3B34}">
      <dgm:prSet phldrT="[Текст]" custT="1"/>
      <dgm:spPr/>
      <dgm:t>
        <a:bodyPr/>
        <a:lstStyle/>
        <a:p>
          <a:r>
            <a:rPr lang="ru-RU" sz="1400" dirty="0">
              <a:solidFill>
                <a:schemeClr val="tx1"/>
              </a:solidFill>
              <a:latin typeface="+mn-lt"/>
            </a:rPr>
            <a:t>Разговорный</a:t>
          </a:r>
        </a:p>
      </dgm:t>
    </dgm:pt>
    <dgm:pt modelId="{4540700A-EAA2-4C23-8879-55ADF5BAD729}" type="parTrans" cxnId="{8CE6FB26-CBD5-48E1-BEF5-70E93C63C9D8}">
      <dgm:prSet/>
      <dgm:spPr/>
      <dgm:t>
        <a:bodyPr/>
        <a:lstStyle/>
        <a:p>
          <a:endParaRPr lang="ru-RU"/>
        </a:p>
      </dgm:t>
    </dgm:pt>
    <dgm:pt modelId="{02634864-44EA-4A67-BF61-F81529AF2CBB}" type="sibTrans" cxnId="{8CE6FB26-CBD5-48E1-BEF5-70E93C63C9D8}">
      <dgm:prSet/>
      <dgm:spPr/>
      <dgm:t>
        <a:bodyPr/>
        <a:lstStyle/>
        <a:p>
          <a:endParaRPr lang="ru-RU"/>
        </a:p>
      </dgm:t>
    </dgm:pt>
    <dgm:pt modelId="{756EA14A-599A-4F58-986A-8454E6FAE4C9}">
      <dgm:prSet phldrT="[Текст]" custT="1"/>
      <dgm:spPr/>
      <dgm:t>
        <a:bodyPr/>
        <a:lstStyle/>
        <a:p>
          <a:r>
            <a:rPr lang="ru-RU" sz="1400" dirty="0">
              <a:solidFill>
                <a:schemeClr val="tx1"/>
              </a:solidFill>
              <a:latin typeface="+mn-lt"/>
            </a:rPr>
            <a:t>повседневная речь</a:t>
          </a:r>
        </a:p>
      </dgm:t>
    </dgm:pt>
    <dgm:pt modelId="{8835123F-1AA3-4D0E-85BA-E8459E91E9E6}" type="parTrans" cxnId="{4B153092-38B1-4132-92C3-5E5369FE0D2A}">
      <dgm:prSet/>
      <dgm:spPr/>
      <dgm:t>
        <a:bodyPr/>
        <a:lstStyle/>
        <a:p>
          <a:endParaRPr lang="ru-RU"/>
        </a:p>
      </dgm:t>
    </dgm:pt>
    <dgm:pt modelId="{DB281DC2-E360-4033-9FC0-4110597955F4}" type="sibTrans" cxnId="{4B153092-38B1-4132-92C3-5E5369FE0D2A}">
      <dgm:prSet/>
      <dgm:spPr/>
      <dgm:t>
        <a:bodyPr/>
        <a:lstStyle/>
        <a:p>
          <a:endParaRPr lang="ru-RU"/>
        </a:p>
      </dgm:t>
    </dgm:pt>
    <dgm:pt modelId="{652A4187-44AF-4F7C-AEB8-C826AA2CFF32}">
      <dgm:prSet phldrT="[Текст]" custT="1"/>
      <dgm:spPr/>
      <dgm:t>
        <a:bodyPr/>
        <a:lstStyle/>
        <a:p>
          <a:r>
            <a:rPr lang="ru-RU" sz="1400" dirty="0">
              <a:solidFill>
                <a:schemeClr val="tx1"/>
              </a:solidFill>
              <a:latin typeface="+mn-lt"/>
            </a:rPr>
            <a:t>область науки и техники (научные статьи, доклады, учебники и т.д.)</a:t>
          </a:r>
        </a:p>
      </dgm:t>
    </dgm:pt>
    <dgm:pt modelId="{E5FF0B73-C0F7-4181-98DE-892F996541D3}" type="parTrans" cxnId="{9686C6B7-FF93-4A8B-A7DF-EAE267D313F2}">
      <dgm:prSet/>
      <dgm:spPr/>
      <dgm:t>
        <a:bodyPr/>
        <a:lstStyle/>
        <a:p>
          <a:endParaRPr lang="ru-RU"/>
        </a:p>
      </dgm:t>
    </dgm:pt>
    <dgm:pt modelId="{13BCFEE8-8316-4732-BCF3-09FBF09EA277}" type="sibTrans" cxnId="{9686C6B7-FF93-4A8B-A7DF-EAE267D313F2}">
      <dgm:prSet/>
      <dgm:spPr/>
      <dgm:t>
        <a:bodyPr/>
        <a:lstStyle/>
        <a:p>
          <a:endParaRPr lang="ru-RU"/>
        </a:p>
      </dgm:t>
    </dgm:pt>
    <dgm:pt modelId="{01062903-BD80-40E7-B535-9718FAB06917}">
      <dgm:prSet phldrT="[Текст]" custT="1"/>
      <dgm:spPr/>
      <dgm:t>
        <a:bodyPr/>
        <a:lstStyle/>
        <a:p>
          <a:r>
            <a:rPr lang="ru-RU" sz="1400" dirty="0">
              <a:solidFill>
                <a:schemeClr val="tx1"/>
              </a:solidFill>
              <a:latin typeface="+mn-lt"/>
            </a:rPr>
            <a:t>Официально-деловой</a:t>
          </a:r>
        </a:p>
      </dgm:t>
    </dgm:pt>
    <dgm:pt modelId="{33F3BECD-9A40-4DDE-BCF8-B22137C58053}" type="parTrans" cxnId="{8D3DA23C-EB81-4F06-A3B0-FDE861288ED1}">
      <dgm:prSet/>
      <dgm:spPr/>
      <dgm:t>
        <a:bodyPr/>
        <a:lstStyle/>
        <a:p>
          <a:endParaRPr lang="ru-RU"/>
        </a:p>
      </dgm:t>
    </dgm:pt>
    <dgm:pt modelId="{953AA541-4DA2-4995-B0F0-5F7A72E20FD6}" type="sibTrans" cxnId="{8D3DA23C-EB81-4F06-A3B0-FDE861288ED1}">
      <dgm:prSet/>
      <dgm:spPr/>
      <dgm:t>
        <a:bodyPr/>
        <a:lstStyle/>
        <a:p>
          <a:endParaRPr lang="ru-RU"/>
        </a:p>
      </dgm:t>
    </dgm:pt>
    <dgm:pt modelId="{1DE643B3-F2C4-43E9-BE4A-73AFA9DAEB2F}">
      <dgm:prSet phldrT="[Текст]" custT="1"/>
      <dgm:spPr/>
      <dgm:t>
        <a:bodyPr/>
        <a:lstStyle/>
        <a:p>
          <a:r>
            <a:rPr lang="ru-RU" sz="1400" dirty="0">
              <a:solidFill>
                <a:schemeClr val="tx1"/>
              </a:solidFill>
              <a:latin typeface="+mn-lt"/>
            </a:rPr>
            <a:t>область законодательства и делового общения (законы, приказы, распоряжения, документы)</a:t>
          </a:r>
        </a:p>
      </dgm:t>
    </dgm:pt>
    <dgm:pt modelId="{67B66E97-1D4B-42F0-AA3D-FD612D9CFE12}" type="parTrans" cxnId="{35FE39EC-877D-48C1-87AF-8BA1CB22325D}">
      <dgm:prSet/>
      <dgm:spPr/>
      <dgm:t>
        <a:bodyPr/>
        <a:lstStyle/>
        <a:p>
          <a:endParaRPr lang="ru-RU"/>
        </a:p>
      </dgm:t>
    </dgm:pt>
    <dgm:pt modelId="{04F98724-FF08-4F75-B301-D85E4501A00B}" type="sibTrans" cxnId="{35FE39EC-877D-48C1-87AF-8BA1CB22325D}">
      <dgm:prSet/>
      <dgm:spPr/>
      <dgm:t>
        <a:bodyPr/>
        <a:lstStyle/>
        <a:p>
          <a:endParaRPr lang="ru-RU"/>
        </a:p>
      </dgm:t>
    </dgm:pt>
    <dgm:pt modelId="{DA3E692E-74F5-42A4-9733-FFCE8BFF6C6F}">
      <dgm:prSet custT="1"/>
      <dgm:spPr/>
      <dgm:t>
        <a:bodyPr/>
        <a:lstStyle/>
        <a:p>
          <a:r>
            <a:rPr lang="ru-RU" sz="1400" dirty="0">
              <a:solidFill>
                <a:schemeClr val="tx1"/>
              </a:solidFill>
              <a:latin typeface="+mn-lt"/>
            </a:rPr>
            <a:t>Публицистический</a:t>
          </a:r>
        </a:p>
      </dgm:t>
    </dgm:pt>
    <dgm:pt modelId="{6ED13F42-CFD2-4D07-B5B9-68DD6BBB4A47}" type="parTrans" cxnId="{8128B5F9-3F71-4AE0-9046-A26E0EB3D756}">
      <dgm:prSet/>
      <dgm:spPr/>
      <dgm:t>
        <a:bodyPr/>
        <a:lstStyle/>
        <a:p>
          <a:endParaRPr lang="ru-RU"/>
        </a:p>
      </dgm:t>
    </dgm:pt>
    <dgm:pt modelId="{D5DBC469-F375-4A39-8560-955681D6303E}" type="sibTrans" cxnId="{8128B5F9-3F71-4AE0-9046-A26E0EB3D756}">
      <dgm:prSet/>
      <dgm:spPr/>
      <dgm:t>
        <a:bodyPr/>
        <a:lstStyle/>
        <a:p>
          <a:endParaRPr lang="ru-RU"/>
        </a:p>
      </dgm:t>
    </dgm:pt>
    <dgm:pt modelId="{417558F3-E824-43FC-91EA-34F470AD53B7}">
      <dgm:prSet custT="1"/>
      <dgm:spPr/>
      <dgm:t>
        <a:bodyPr/>
        <a:lstStyle/>
        <a:p>
          <a:r>
            <a:rPr lang="ru-RU" sz="1400" dirty="0">
              <a:solidFill>
                <a:schemeClr val="tx1"/>
              </a:solidFill>
              <a:latin typeface="+mn-lt"/>
            </a:rPr>
            <a:t>Художественный</a:t>
          </a:r>
        </a:p>
      </dgm:t>
    </dgm:pt>
    <dgm:pt modelId="{ADB01B66-18EE-4C60-8D24-3D54AC196608}" type="parTrans" cxnId="{160DB4BF-5BFF-49BE-A183-FA357ACBF1DF}">
      <dgm:prSet/>
      <dgm:spPr/>
      <dgm:t>
        <a:bodyPr/>
        <a:lstStyle/>
        <a:p>
          <a:endParaRPr lang="ru-RU"/>
        </a:p>
      </dgm:t>
    </dgm:pt>
    <dgm:pt modelId="{1DB845C3-87E4-4293-89DF-64F669D4122E}" type="sibTrans" cxnId="{160DB4BF-5BFF-49BE-A183-FA357ACBF1DF}">
      <dgm:prSet/>
      <dgm:spPr/>
      <dgm:t>
        <a:bodyPr/>
        <a:lstStyle/>
        <a:p>
          <a:endParaRPr lang="ru-RU"/>
        </a:p>
      </dgm:t>
    </dgm:pt>
    <dgm:pt modelId="{70BD9921-2E9B-412C-A6A7-B88CCD877686}">
      <dgm:prSet phldrT="[Текст]" custT="1"/>
      <dgm:spPr/>
      <dgm:t>
        <a:bodyPr/>
        <a:lstStyle/>
        <a:p>
          <a:r>
            <a:rPr lang="ru-RU" sz="1400" dirty="0">
              <a:solidFill>
                <a:schemeClr val="tx1"/>
              </a:solidFill>
              <a:latin typeface="+mn-lt"/>
            </a:rPr>
            <a:t>Научный</a:t>
          </a:r>
        </a:p>
      </dgm:t>
    </dgm:pt>
    <dgm:pt modelId="{DDBA1009-34E7-49BA-AC09-C3164757356D}" type="sibTrans" cxnId="{FA1659C4-51E2-4A72-AB08-3A3F4CB129A5}">
      <dgm:prSet/>
      <dgm:spPr/>
      <dgm:t>
        <a:bodyPr/>
        <a:lstStyle/>
        <a:p>
          <a:endParaRPr lang="ru-RU"/>
        </a:p>
      </dgm:t>
    </dgm:pt>
    <dgm:pt modelId="{7233A347-E024-40DF-AB8B-3C5BAA258DA7}" type="parTrans" cxnId="{FA1659C4-51E2-4A72-AB08-3A3F4CB129A5}">
      <dgm:prSet/>
      <dgm:spPr/>
      <dgm:t>
        <a:bodyPr/>
        <a:lstStyle/>
        <a:p>
          <a:endParaRPr lang="ru-RU"/>
        </a:p>
      </dgm:t>
    </dgm:pt>
    <dgm:pt modelId="{7CBAF867-3ACC-443D-9E28-404F3EE4CA27}">
      <dgm:prSet custT="1"/>
      <dgm:spPr/>
      <dgm:t>
        <a:bodyPr/>
        <a:lstStyle/>
        <a:p>
          <a:r>
            <a:rPr lang="ru-RU" sz="1400" dirty="0">
              <a:solidFill>
                <a:schemeClr val="tx1"/>
              </a:solidFill>
              <a:latin typeface="+mn-lt"/>
            </a:rPr>
            <a:t>общественно-политическая сфера (выступления политиков, известных публичных людей, статьи газет, журналов);</a:t>
          </a:r>
        </a:p>
      </dgm:t>
    </dgm:pt>
    <dgm:pt modelId="{461F974C-6F08-4190-849F-2663B5233C39}" type="parTrans" cxnId="{1A149AC9-81DC-4640-BDC2-6DD97091B6C7}">
      <dgm:prSet/>
      <dgm:spPr/>
      <dgm:t>
        <a:bodyPr/>
        <a:lstStyle/>
        <a:p>
          <a:endParaRPr lang="ru-RU"/>
        </a:p>
      </dgm:t>
    </dgm:pt>
    <dgm:pt modelId="{00D84C4C-0AA8-4218-A79A-7BE09601C3F2}" type="sibTrans" cxnId="{1A149AC9-81DC-4640-BDC2-6DD97091B6C7}">
      <dgm:prSet/>
      <dgm:spPr/>
      <dgm:t>
        <a:bodyPr/>
        <a:lstStyle/>
        <a:p>
          <a:endParaRPr lang="ru-RU"/>
        </a:p>
      </dgm:t>
    </dgm:pt>
    <dgm:pt modelId="{4D8D7344-3A3E-461A-BAEB-82336700DE20}">
      <dgm:prSet custT="1"/>
      <dgm:spPr/>
      <dgm:t>
        <a:bodyPr/>
        <a:lstStyle/>
        <a:p>
          <a:r>
            <a:rPr lang="ru-RU" sz="1400" dirty="0">
              <a:solidFill>
                <a:schemeClr val="tx1"/>
              </a:solidFill>
              <a:latin typeface="+mn-lt"/>
            </a:rPr>
            <a:t>сфера искусства слова (художественная литература: рассказы, повести, романы, стихотворения и т.д.)</a:t>
          </a:r>
        </a:p>
      </dgm:t>
    </dgm:pt>
    <dgm:pt modelId="{B2CF588B-8398-4AD8-B6C0-2BC8A662907F}" type="parTrans" cxnId="{5659FD4E-AA19-4196-96C5-73083BB6B790}">
      <dgm:prSet/>
      <dgm:spPr/>
      <dgm:t>
        <a:bodyPr/>
        <a:lstStyle/>
        <a:p>
          <a:endParaRPr lang="ru-RU"/>
        </a:p>
      </dgm:t>
    </dgm:pt>
    <dgm:pt modelId="{E68E1910-CFE7-4304-8F6B-808D8344784F}" type="sibTrans" cxnId="{5659FD4E-AA19-4196-96C5-73083BB6B790}">
      <dgm:prSet/>
      <dgm:spPr/>
      <dgm:t>
        <a:bodyPr/>
        <a:lstStyle/>
        <a:p>
          <a:endParaRPr lang="ru-RU"/>
        </a:p>
      </dgm:t>
    </dgm:pt>
    <dgm:pt modelId="{CB7F7561-25A1-4152-8EBC-5256A43F1806}" type="pres">
      <dgm:prSet presAssocID="{99A542F2-198B-4D73-B478-0AFACD9504B0}" presName="linearFlow" presStyleCnt="0">
        <dgm:presLayoutVars>
          <dgm:dir/>
          <dgm:animLvl val="lvl"/>
          <dgm:resizeHandles val="exact"/>
        </dgm:presLayoutVars>
      </dgm:prSet>
      <dgm:spPr/>
    </dgm:pt>
    <dgm:pt modelId="{D2B1F671-CA15-4C1B-880D-0B3157DA06E6}" type="pres">
      <dgm:prSet presAssocID="{ACB8281C-D961-401D-BC27-8DBC3A1A3B34}" presName="composite" presStyleCnt="0"/>
      <dgm:spPr/>
    </dgm:pt>
    <dgm:pt modelId="{3C76371E-5483-4269-A089-12CCCB8A8BB0}" type="pres">
      <dgm:prSet presAssocID="{ACB8281C-D961-401D-BC27-8DBC3A1A3B34}" presName="parentText" presStyleLbl="alignNode1" presStyleIdx="0" presStyleCnt="5">
        <dgm:presLayoutVars>
          <dgm:chMax val="1"/>
          <dgm:bulletEnabled val="1"/>
        </dgm:presLayoutVars>
      </dgm:prSet>
      <dgm:spPr/>
    </dgm:pt>
    <dgm:pt modelId="{9198723D-FFAF-42FC-9666-2C072F40B8E4}" type="pres">
      <dgm:prSet presAssocID="{ACB8281C-D961-401D-BC27-8DBC3A1A3B34}" presName="descendantText" presStyleLbl="alignAcc1" presStyleIdx="0" presStyleCnt="5">
        <dgm:presLayoutVars>
          <dgm:bulletEnabled val="1"/>
        </dgm:presLayoutVars>
      </dgm:prSet>
      <dgm:spPr/>
    </dgm:pt>
    <dgm:pt modelId="{44B46C24-0195-42B4-B893-6CD6F8CCC8E1}" type="pres">
      <dgm:prSet presAssocID="{02634864-44EA-4A67-BF61-F81529AF2CBB}" presName="sp" presStyleCnt="0"/>
      <dgm:spPr/>
    </dgm:pt>
    <dgm:pt modelId="{79FF2DE3-7C62-4CB1-972E-D1A8AB9BE1A0}" type="pres">
      <dgm:prSet presAssocID="{70BD9921-2E9B-412C-A6A7-B88CCD877686}" presName="composite" presStyleCnt="0"/>
      <dgm:spPr/>
    </dgm:pt>
    <dgm:pt modelId="{0A6A010B-235D-4F5C-AB66-2E8D8D4F254E}" type="pres">
      <dgm:prSet presAssocID="{70BD9921-2E9B-412C-A6A7-B88CCD877686}" presName="parentText" presStyleLbl="alignNode1" presStyleIdx="1" presStyleCnt="5">
        <dgm:presLayoutVars>
          <dgm:chMax val="1"/>
          <dgm:bulletEnabled val="1"/>
        </dgm:presLayoutVars>
      </dgm:prSet>
      <dgm:spPr/>
    </dgm:pt>
    <dgm:pt modelId="{E468A80D-ADC3-402A-9435-F7481415315C}" type="pres">
      <dgm:prSet presAssocID="{70BD9921-2E9B-412C-A6A7-B88CCD877686}" presName="descendantText" presStyleLbl="alignAcc1" presStyleIdx="1" presStyleCnt="5">
        <dgm:presLayoutVars>
          <dgm:bulletEnabled val="1"/>
        </dgm:presLayoutVars>
      </dgm:prSet>
      <dgm:spPr/>
    </dgm:pt>
    <dgm:pt modelId="{F8621805-421F-49B5-BE9D-6F066C7B39AC}" type="pres">
      <dgm:prSet presAssocID="{DDBA1009-34E7-49BA-AC09-C3164757356D}" presName="sp" presStyleCnt="0"/>
      <dgm:spPr/>
    </dgm:pt>
    <dgm:pt modelId="{3EA402CB-0DC1-443A-94AE-87CB86A40C65}" type="pres">
      <dgm:prSet presAssocID="{01062903-BD80-40E7-B535-9718FAB06917}" presName="composite" presStyleCnt="0"/>
      <dgm:spPr/>
    </dgm:pt>
    <dgm:pt modelId="{3F16850E-CDAF-4779-8E68-C3501D3FB404}" type="pres">
      <dgm:prSet presAssocID="{01062903-BD80-40E7-B535-9718FAB06917}" presName="parentText" presStyleLbl="alignNode1" presStyleIdx="2" presStyleCnt="5">
        <dgm:presLayoutVars>
          <dgm:chMax val="1"/>
          <dgm:bulletEnabled val="1"/>
        </dgm:presLayoutVars>
      </dgm:prSet>
      <dgm:spPr/>
    </dgm:pt>
    <dgm:pt modelId="{26CB7C80-D913-48F0-8BFA-639BCB071B31}" type="pres">
      <dgm:prSet presAssocID="{01062903-BD80-40E7-B535-9718FAB06917}" presName="descendantText" presStyleLbl="alignAcc1" presStyleIdx="2" presStyleCnt="5">
        <dgm:presLayoutVars>
          <dgm:bulletEnabled val="1"/>
        </dgm:presLayoutVars>
      </dgm:prSet>
      <dgm:spPr/>
    </dgm:pt>
    <dgm:pt modelId="{14C1C435-FF12-47EA-A068-83EE45D87272}" type="pres">
      <dgm:prSet presAssocID="{953AA541-4DA2-4995-B0F0-5F7A72E20FD6}" presName="sp" presStyleCnt="0"/>
      <dgm:spPr/>
    </dgm:pt>
    <dgm:pt modelId="{C07298F6-24DF-4A39-B3EC-1596E6A2E4F8}" type="pres">
      <dgm:prSet presAssocID="{DA3E692E-74F5-42A4-9733-FFCE8BFF6C6F}" presName="composite" presStyleCnt="0"/>
      <dgm:spPr/>
    </dgm:pt>
    <dgm:pt modelId="{13C9060A-19A5-4B01-AD3A-DC7DE02B1E83}" type="pres">
      <dgm:prSet presAssocID="{DA3E692E-74F5-42A4-9733-FFCE8BFF6C6F}" presName="parentText" presStyleLbl="alignNode1" presStyleIdx="3" presStyleCnt="5">
        <dgm:presLayoutVars>
          <dgm:chMax val="1"/>
          <dgm:bulletEnabled val="1"/>
        </dgm:presLayoutVars>
      </dgm:prSet>
      <dgm:spPr/>
    </dgm:pt>
    <dgm:pt modelId="{DAD64A6B-ADE5-49E9-8DAC-B48BAAB54F43}" type="pres">
      <dgm:prSet presAssocID="{DA3E692E-74F5-42A4-9733-FFCE8BFF6C6F}" presName="descendantText" presStyleLbl="alignAcc1" presStyleIdx="3" presStyleCnt="5">
        <dgm:presLayoutVars>
          <dgm:bulletEnabled val="1"/>
        </dgm:presLayoutVars>
      </dgm:prSet>
      <dgm:spPr/>
    </dgm:pt>
    <dgm:pt modelId="{0741650E-F892-4D9B-A0A7-33FC1EAFBF28}" type="pres">
      <dgm:prSet presAssocID="{D5DBC469-F375-4A39-8560-955681D6303E}" presName="sp" presStyleCnt="0"/>
      <dgm:spPr/>
    </dgm:pt>
    <dgm:pt modelId="{6258E9C1-F67F-4DA7-80A9-67F465B684D6}" type="pres">
      <dgm:prSet presAssocID="{417558F3-E824-43FC-91EA-34F470AD53B7}" presName="composite" presStyleCnt="0"/>
      <dgm:spPr/>
    </dgm:pt>
    <dgm:pt modelId="{3225E7E1-AFD1-431C-B2B1-6B44F64E1519}" type="pres">
      <dgm:prSet presAssocID="{417558F3-E824-43FC-91EA-34F470AD53B7}" presName="parentText" presStyleLbl="alignNode1" presStyleIdx="4" presStyleCnt="5">
        <dgm:presLayoutVars>
          <dgm:chMax val="1"/>
          <dgm:bulletEnabled val="1"/>
        </dgm:presLayoutVars>
      </dgm:prSet>
      <dgm:spPr/>
    </dgm:pt>
    <dgm:pt modelId="{130C96F3-16FA-4156-9E03-232F9575E266}" type="pres">
      <dgm:prSet presAssocID="{417558F3-E824-43FC-91EA-34F470AD53B7}" presName="descendantText" presStyleLbl="alignAcc1" presStyleIdx="4" presStyleCnt="5">
        <dgm:presLayoutVars>
          <dgm:bulletEnabled val="1"/>
        </dgm:presLayoutVars>
      </dgm:prSet>
      <dgm:spPr/>
    </dgm:pt>
  </dgm:ptLst>
  <dgm:cxnLst>
    <dgm:cxn modelId="{D90AA206-9583-4D5B-B368-F4114A59DD23}" type="presOf" srcId="{417558F3-E824-43FC-91EA-34F470AD53B7}" destId="{3225E7E1-AFD1-431C-B2B1-6B44F64E1519}" srcOrd="0" destOrd="0" presId="urn:microsoft.com/office/officeart/2005/8/layout/chevron2"/>
    <dgm:cxn modelId="{30EC0E20-10FB-4463-A11E-063547952FCB}" type="presOf" srcId="{652A4187-44AF-4F7C-AEB8-C826AA2CFF32}" destId="{E468A80D-ADC3-402A-9435-F7481415315C}" srcOrd="0" destOrd="0" presId="urn:microsoft.com/office/officeart/2005/8/layout/chevron2"/>
    <dgm:cxn modelId="{8CE6FB26-CBD5-48E1-BEF5-70E93C63C9D8}" srcId="{99A542F2-198B-4D73-B478-0AFACD9504B0}" destId="{ACB8281C-D961-401D-BC27-8DBC3A1A3B34}" srcOrd="0" destOrd="0" parTransId="{4540700A-EAA2-4C23-8879-55ADF5BAD729}" sibTransId="{02634864-44EA-4A67-BF61-F81529AF2CBB}"/>
    <dgm:cxn modelId="{8D3DA23C-EB81-4F06-A3B0-FDE861288ED1}" srcId="{99A542F2-198B-4D73-B478-0AFACD9504B0}" destId="{01062903-BD80-40E7-B535-9718FAB06917}" srcOrd="2" destOrd="0" parTransId="{33F3BECD-9A40-4DDE-BCF8-B22137C58053}" sibTransId="{953AA541-4DA2-4995-B0F0-5F7A72E20FD6}"/>
    <dgm:cxn modelId="{6392A34A-4B47-41ED-9E5C-C4086DF3D67E}" type="presOf" srcId="{99A542F2-198B-4D73-B478-0AFACD9504B0}" destId="{CB7F7561-25A1-4152-8EBC-5256A43F1806}" srcOrd="0" destOrd="0" presId="urn:microsoft.com/office/officeart/2005/8/layout/chevron2"/>
    <dgm:cxn modelId="{2B3B654C-7290-4D40-B999-2C789C1C0C95}" type="presOf" srcId="{4D8D7344-3A3E-461A-BAEB-82336700DE20}" destId="{130C96F3-16FA-4156-9E03-232F9575E266}" srcOrd="0" destOrd="0" presId="urn:microsoft.com/office/officeart/2005/8/layout/chevron2"/>
    <dgm:cxn modelId="{0B86BB6C-5716-43D1-ACB8-A915F4E49293}" type="presOf" srcId="{7CBAF867-3ACC-443D-9E28-404F3EE4CA27}" destId="{DAD64A6B-ADE5-49E9-8DAC-B48BAAB54F43}" srcOrd="0" destOrd="0" presId="urn:microsoft.com/office/officeart/2005/8/layout/chevron2"/>
    <dgm:cxn modelId="{5659FD4E-AA19-4196-96C5-73083BB6B790}" srcId="{417558F3-E824-43FC-91EA-34F470AD53B7}" destId="{4D8D7344-3A3E-461A-BAEB-82336700DE20}" srcOrd="0" destOrd="0" parTransId="{B2CF588B-8398-4AD8-B6C0-2BC8A662907F}" sibTransId="{E68E1910-CFE7-4304-8F6B-808D8344784F}"/>
    <dgm:cxn modelId="{E343B453-61EE-48EA-B42D-88FB525B8CD7}" type="presOf" srcId="{01062903-BD80-40E7-B535-9718FAB06917}" destId="{3F16850E-CDAF-4779-8E68-C3501D3FB404}" srcOrd="0" destOrd="0" presId="urn:microsoft.com/office/officeart/2005/8/layout/chevron2"/>
    <dgm:cxn modelId="{BDED5679-478E-4853-93F7-EE69B80DAE49}" type="presOf" srcId="{756EA14A-599A-4F58-986A-8454E6FAE4C9}" destId="{9198723D-FFAF-42FC-9666-2C072F40B8E4}" srcOrd="0" destOrd="0" presId="urn:microsoft.com/office/officeart/2005/8/layout/chevron2"/>
    <dgm:cxn modelId="{4B153092-38B1-4132-92C3-5E5369FE0D2A}" srcId="{ACB8281C-D961-401D-BC27-8DBC3A1A3B34}" destId="{756EA14A-599A-4F58-986A-8454E6FAE4C9}" srcOrd="0" destOrd="0" parTransId="{8835123F-1AA3-4D0E-85BA-E8459E91E9E6}" sibTransId="{DB281DC2-E360-4033-9FC0-4110597955F4}"/>
    <dgm:cxn modelId="{659514AD-B7E5-4A4F-B39E-BCE1579C8797}" type="presOf" srcId="{ACB8281C-D961-401D-BC27-8DBC3A1A3B34}" destId="{3C76371E-5483-4269-A089-12CCCB8A8BB0}" srcOrd="0" destOrd="0" presId="urn:microsoft.com/office/officeart/2005/8/layout/chevron2"/>
    <dgm:cxn modelId="{9686C6B7-FF93-4A8B-A7DF-EAE267D313F2}" srcId="{70BD9921-2E9B-412C-A6A7-B88CCD877686}" destId="{652A4187-44AF-4F7C-AEB8-C826AA2CFF32}" srcOrd="0" destOrd="0" parTransId="{E5FF0B73-C0F7-4181-98DE-892F996541D3}" sibTransId="{13BCFEE8-8316-4732-BCF3-09FBF09EA277}"/>
    <dgm:cxn modelId="{160DB4BF-5BFF-49BE-A183-FA357ACBF1DF}" srcId="{99A542F2-198B-4D73-B478-0AFACD9504B0}" destId="{417558F3-E824-43FC-91EA-34F470AD53B7}" srcOrd="4" destOrd="0" parTransId="{ADB01B66-18EE-4C60-8D24-3D54AC196608}" sibTransId="{1DB845C3-87E4-4293-89DF-64F669D4122E}"/>
    <dgm:cxn modelId="{F4AD8EC3-9F64-450C-9648-F50038EEF81F}" type="presOf" srcId="{1DE643B3-F2C4-43E9-BE4A-73AFA9DAEB2F}" destId="{26CB7C80-D913-48F0-8BFA-639BCB071B31}" srcOrd="0" destOrd="0" presId="urn:microsoft.com/office/officeart/2005/8/layout/chevron2"/>
    <dgm:cxn modelId="{FA1659C4-51E2-4A72-AB08-3A3F4CB129A5}" srcId="{99A542F2-198B-4D73-B478-0AFACD9504B0}" destId="{70BD9921-2E9B-412C-A6A7-B88CCD877686}" srcOrd="1" destOrd="0" parTransId="{7233A347-E024-40DF-AB8B-3C5BAA258DA7}" sibTransId="{DDBA1009-34E7-49BA-AC09-C3164757356D}"/>
    <dgm:cxn modelId="{1A149AC9-81DC-4640-BDC2-6DD97091B6C7}" srcId="{DA3E692E-74F5-42A4-9733-FFCE8BFF6C6F}" destId="{7CBAF867-3ACC-443D-9E28-404F3EE4CA27}" srcOrd="0" destOrd="0" parTransId="{461F974C-6F08-4190-849F-2663B5233C39}" sibTransId="{00D84C4C-0AA8-4218-A79A-7BE09601C3F2}"/>
    <dgm:cxn modelId="{5D102CD9-3958-4D26-8A6A-AA2756BC93FB}" type="presOf" srcId="{70BD9921-2E9B-412C-A6A7-B88CCD877686}" destId="{0A6A010B-235D-4F5C-AB66-2E8D8D4F254E}" srcOrd="0" destOrd="0" presId="urn:microsoft.com/office/officeart/2005/8/layout/chevron2"/>
    <dgm:cxn modelId="{35FE39EC-877D-48C1-87AF-8BA1CB22325D}" srcId="{01062903-BD80-40E7-B535-9718FAB06917}" destId="{1DE643B3-F2C4-43E9-BE4A-73AFA9DAEB2F}" srcOrd="0" destOrd="0" parTransId="{67B66E97-1D4B-42F0-AA3D-FD612D9CFE12}" sibTransId="{04F98724-FF08-4F75-B301-D85E4501A00B}"/>
    <dgm:cxn modelId="{066E84EE-0EA6-490C-9B3C-F64CD03C27BA}" type="presOf" srcId="{DA3E692E-74F5-42A4-9733-FFCE8BFF6C6F}" destId="{13C9060A-19A5-4B01-AD3A-DC7DE02B1E83}" srcOrd="0" destOrd="0" presId="urn:microsoft.com/office/officeart/2005/8/layout/chevron2"/>
    <dgm:cxn modelId="{8128B5F9-3F71-4AE0-9046-A26E0EB3D756}" srcId="{99A542F2-198B-4D73-B478-0AFACD9504B0}" destId="{DA3E692E-74F5-42A4-9733-FFCE8BFF6C6F}" srcOrd="3" destOrd="0" parTransId="{6ED13F42-CFD2-4D07-B5B9-68DD6BBB4A47}" sibTransId="{D5DBC469-F375-4A39-8560-955681D6303E}"/>
    <dgm:cxn modelId="{3F5B6865-EDC1-4977-A521-7B84FECBB946}" type="presParOf" srcId="{CB7F7561-25A1-4152-8EBC-5256A43F1806}" destId="{D2B1F671-CA15-4C1B-880D-0B3157DA06E6}" srcOrd="0" destOrd="0" presId="urn:microsoft.com/office/officeart/2005/8/layout/chevron2"/>
    <dgm:cxn modelId="{DB4CE357-43A1-4B06-86BB-FC54C6CC51E8}" type="presParOf" srcId="{D2B1F671-CA15-4C1B-880D-0B3157DA06E6}" destId="{3C76371E-5483-4269-A089-12CCCB8A8BB0}" srcOrd="0" destOrd="0" presId="urn:microsoft.com/office/officeart/2005/8/layout/chevron2"/>
    <dgm:cxn modelId="{2916FCC1-3F8D-491A-8BB6-1F3D60CB4F97}" type="presParOf" srcId="{D2B1F671-CA15-4C1B-880D-0B3157DA06E6}" destId="{9198723D-FFAF-42FC-9666-2C072F40B8E4}" srcOrd="1" destOrd="0" presId="urn:microsoft.com/office/officeart/2005/8/layout/chevron2"/>
    <dgm:cxn modelId="{A807BABF-5AFD-4A64-A8C8-9A5944515FB9}" type="presParOf" srcId="{CB7F7561-25A1-4152-8EBC-5256A43F1806}" destId="{44B46C24-0195-42B4-B893-6CD6F8CCC8E1}" srcOrd="1" destOrd="0" presId="urn:microsoft.com/office/officeart/2005/8/layout/chevron2"/>
    <dgm:cxn modelId="{BE2B95F8-803E-41C5-A242-F187D2AE3247}" type="presParOf" srcId="{CB7F7561-25A1-4152-8EBC-5256A43F1806}" destId="{79FF2DE3-7C62-4CB1-972E-D1A8AB9BE1A0}" srcOrd="2" destOrd="0" presId="urn:microsoft.com/office/officeart/2005/8/layout/chevron2"/>
    <dgm:cxn modelId="{25022FAA-DCB9-49DD-9157-A917F91EC70C}" type="presParOf" srcId="{79FF2DE3-7C62-4CB1-972E-D1A8AB9BE1A0}" destId="{0A6A010B-235D-4F5C-AB66-2E8D8D4F254E}" srcOrd="0" destOrd="0" presId="urn:microsoft.com/office/officeart/2005/8/layout/chevron2"/>
    <dgm:cxn modelId="{8AA2CB88-DE43-4C73-8215-0D0C4C8E2B5F}" type="presParOf" srcId="{79FF2DE3-7C62-4CB1-972E-D1A8AB9BE1A0}" destId="{E468A80D-ADC3-402A-9435-F7481415315C}" srcOrd="1" destOrd="0" presId="urn:microsoft.com/office/officeart/2005/8/layout/chevron2"/>
    <dgm:cxn modelId="{3C9C3DA7-AFA8-4EB8-A2E3-25EA71B7654E}" type="presParOf" srcId="{CB7F7561-25A1-4152-8EBC-5256A43F1806}" destId="{F8621805-421F-49B5-BE9D-6F066C7B39AC}" srcOrd="3" destOrd="0" presId="urn:microsoft.com/office/officeart/2005/8/layout/chevron2"/>
    <dgm:cxn modelId="{D0F6C289-16FE-488D-B331-100DE7997A1E}" type="presParOf" srcId="{CB7F7561-25A1-4152-8EBC-5256A43F1806}" destId="{3EA402CB-0DC1-443A-94AE-87CB86A40C65}" srcOrd="4" destOrd="0" presId="urn:microsoft.com/office/officeart/2005/8/layout/chevron2"/>
    <dgm:cxn modelId="{39B56438-FED5-4EF0-A4EB-C543EEB1AC20}" type="presParOf" srcId="{3EA402CB-0DC1-443A-94AE-87CB86A40C65}" destId="{3F16850E-CDAF-4779-8E68-C3501D3FB404}" srcOrd="0" destOrd="0" presId="urn:microsoft.com/office/officeart/2005/8/layout/chevron2"/>
    <dgm:cxn modelId="{202BDFCD-874C-44B4-87D6-AE395FF9B697}" type="presParOf" srcId="{3EA402CB-0DC1-443A-94AE-87CB86A40C65}" destId="{26CB7C80-D913-48F0-8BFA-639BCB071B31}" srcOrd="1" destOrd="0" presId="urn:microsoft.com/office/officeart/2005/8/layout/chevron2"/>
    <dgm:cxn modelId="{9038FBA9-72F5-462E-9768-8335F7AE1306}" type="presParOf" srcId="{CB7F7561-25A1-4152-8EBC-5256A43F1806}" destId="{14C1C435-FF12-47EA-A068-83EE45D87272}" srcOrd="5" destOrd="0" presId="urn:microsoft.com/office/officeart/2005/8/layout/chevron2"/>
    <dgm:cxn modelId="{6941B2C1-84D7-498A-A467-642DDF551B1C}" type="presParOf" srcId="{CB7F7561-25A1-4152-8EBC-5256A43F1806}" destId="{C07298F6-24DF-4A39-B3EC-1596E6A2E4F8}" srcOrd="6" destOrd="0" presId="urn:microsoft.com/office/officeart/2005/8/layout/chevron2"/>
    <dgm:cxn modelId="{9123FCE1-7324-445D-8827-E14C25319F54}" type="presParOf" srcId="{C07298F6-24DF-4A39-B3EC-1596E6A2E4F8}" destId="{13C9060A-19A5-4B01-AD3A-DC7DE02B1E83}" srcOrd="0" destOrd="0" presId="urn:microsoft.com/office/officeart/2005/8/layout/chevron2"/>
    <dgm:cxn modelId="{DD9FB349-1090-4FEE-9355-86A2C1128506}" type="presParOf" srcId="{C07298F6-24DF-4A39-B3EC-1596E6A2E4F8}" destId="{DAD64A6B-ADE5-49E9-8DAC-B48BAAB54F43}" srcOrd="1" destOrd="0" presId="urn:microsoft.com/office/officeart/2005/8/layout/chevron2"/>
    <dgm:cxn modelId="{91086F5B-BAF3-4CA9-81B1-DC07B2E365B3}" type="presParOf" srcId="{CB7F7561-25A1-4152-8EBC-5256A43F1806}" destId="{0741650E-F892-4D9B-A0A7-33FC1EAFBF28}" srcOrd="7" destOrd="0" presId="urn:microsoft.com/office/officeart/2005/8/layout/chevron2"/>
    <dgm:cxn modelId="{39573BCC-CE18-4C88-BB86-AC3CDB640EDB}" type="presParOf" srcId="{CB7F7561-25A1-4152-8EBC-5256A43F1806}" destId="{6258E9C1-F67F-4DA7-80A9-67F465B684D6}" srcOrd="8" destOrd="0" presId="urn:microsoft.com/office/officeart/2005/8/layout/chevron2"/>
    <dgm:cxn modelId="{4D11BA9B-2259-4580-9763-A5A2296DE26F}" type="presParOf" srcId="{6258E9C1-F67F-4DA7-80A9-67F465B684D6}" destId="{3225E7E1-AFD1-431C-B2B1-6B44F64E1519}" srcOrd="0" destOrd="0" presId="urn:microsoft.com/office/officeart/2005/8/layout/chevron2"/>
    <dgm:cxn modelId="{89E00DC4-72BE-41C9-9603-D49ACB2A5959}" type="presParOf" srcId="{6258E9C1-F67F-4DA7-80A9-67F465B684D6}" destId="{130C96F3-16FA-4156-9E03-232F9575E266}"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76371E-5483-4269-A089-12CCCB8A8BB0}">
      <dsp:nvSpPr>
        <dsp:cNvPr id="0" name=""/>
        <dsp:cNvSpPr/>
      </dsp:nvSpPr>
      <dsp:spPr>
        <a:xfrm rot="5400000">
          <a:off x="-145714" y="149771"/>
          <a:ext cx="971428" cy="679999"/>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ru-RU" sz="1400" kern="1200" dirty="0">
              <a:solidFill>
                <a:schemeClr val="tx1"/>
              </a:solidFill>
              <a:latin typeface="+mn-lt"/>
            </a:rPr>
            <a:t>Разговорный</a:t>
          </a:r>
        </a:p>
      </dsp:txBody>
      <dsp:txXfrm rot="-5400000">
        <a:off x="1" y="344057"/>
        <a:ext cx="679999" cy="291429"/>
      </dsp:txXfrm>
    </dsp:sp>
    <dsp:sp modelId="{9198723D-FFAF-42FC-9666-2C072F40B8E4}">
      <dsp:nvSpPr>
        <dsp:cNvPr id="0" name=""/>
        <dsp:cNvSpPr/>
      </dsp:nvSpPr>
      <dsp:spPr>
        <a:xfrm rot="5400000">
          <a:off x="4381374" y="-3697316"/>
          <a:ext cx="631760" cy="8034509"/>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ru-RU" sz="1400" kern="1200" dirty="0">
              <a:solidFill>
                <a:schemeClr val="tx1"/>
              </a:solidFill>
              <a:latin typeface="+mn-lt"/>
            </a:rPr>
            <a:t>повседневная речь</a:t>
          </a:r>
        </a:p>
      </dsp:txBody>
      <dsp:txXfrm rot="-5400000">
        <a:off x="680000" y="34898"/>
        <a:ext cx="8003669" cy="570080"/>
      </dsp:txXfrm>
    </dsp:sp>
    <dsp:sp modelId="{0A6A010B-235D-4F5C-AB66-2E8D8D4F254E}">
      <dsp:nvSpPr>
        <dsp:cNvPr id="0" name=""/>
        <dsp:cNvSpPr/>
      </dsp:nvSpPr>
      <dsp:spPr>
        <a:xfrm rot="5400000">
          <a:off x="-145714" y="1002697"/>
          <a:ext cx="971428" cy="679999"/>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ru-RU" sz="1400" kern="1200" dirty="0">
              <a:solidFill>
                <a:schemeClr val="tx1"/>
              </a:solidFill>
              <a:latin typeface="+mn-lt"/>
            </a:rPr>
            <a:t>Научный</a:t>
          </a:r>
        </a:p>
      </dsp:txBody>
      <dsp:txXfrm rot="-5400000">
        <a:off x="1" y="1196983"/>
        <a:ext cx="679999" cy="291429"/>
      </dsp:txXfrm>
    </dsp:sp>
    <dsp:sp modelId="{E468A80D-ADC3-402A-9435-F7481415315C}">
      <dsp:nvSpPr>
        <dsp:cNvPr id="0" name=""/>
        <dsp:cNvSpPr/>
      </dsp:nvSpPr>
      <dsp:spPr>
        <a:xfrm rot="5400000">
          <a:off x="4381540" y="-2844557"/>
          <a:ext cx="631428" cy="8034509"/>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ru-RU" sz="1400" kern="1200" dirty="0">
              <a:solidFill>
                <a:schemeClr val="tx1"/>
              </a:solidFill>
              <a:latin typeface="+mn-lt"/>
            </a:rPr>
            <a:t>область науки и техники (научные статьи, доклады, учебники и т.д.)</a:t>
          </a:r>
        </a:p>
      </dsp:txBody>
      <dsp:txXfrm rot="-5400000">
        <a:off x="680000" y="887807"/>
        <a:ext cx="8003685" cy="569780"/>
      </dsp:txXfrm>
    </dsp:sp>
    <dsp:sp modelId="{3F16850E-CDAF-4779-8E68-C3501D3FB404}">
      <dsp:nvSpPr>
        <dsp:cNvPr id="0" name=""/>
        <dsp:cNvSpPr/>
      </dsp:nvSpPr>
      <dsp:spPr>
        <a:xfrm rot="5400000">
          <a:off x="-145714" y="1855622"/>
          <a:ext cx="971428" cy="679999"/>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ru-RU" sz="1400" kern="1200" dirty="0">
              <a:solidFill>
                <a:schemeClr val="tx1"/>
              </a:solidFill>
              <a:latin typeface="+mn-lt"/>
            </a:rPr>
            <a:t>Официально-деловой</a:t>
          </a:r>
        </a:p>
      </dsp:txBody>
      <dsp:txXfrm rot="-5400000">
        <a:off x="1" y="2049908"/>
        <a:ext cx="679999" cy="291429"/>
      </dsp:txXfrm>
    </dsp:sp>
    <dsp:sp modelId="{26CB7C80-D913-48F0-8BFA-639BCB071B31}">
      <dsp:nvSpPr>
        <dsp:cNvPr id="0" name=""/>
        <dsp:cNvSpPr/>
      </dsp:nvSpPr>
      <dsp:spPr>
        <a:xfrm rot="5400000">
          <a:off x="4381540" y="-1991632"/>
          <a:ext cx="631428" cy="8034509"/>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ru-RU" sz="1400" kern="1200" dirty="0">
              <a:solidFill>
                <a:schemeClr val="tx1"/>
              </a:solidFill>
              <a:latin typeface="+mn-lt"/>
            </a:rPr>
            <a:t>область законодательства и делового общения (законы, приказы, распоряжения, документы)</a:t>
          </a:r>
        </a:p>
      </dsp:txBody>
      <dsp:txXfrm rot="-5400000">
        <a:off x="680000" y="1740732"/>
        <a:ext cx="8003685" cy="569780"/>
      </dsp:txXfrm>
    </dsp:sp>
    <dsp:sp modelId="{13C9060A-19A5-4B01-AD3A-DC7DE02B1E83}">
      <dsp:nvSpPr>
        <dsp:cNvPr id="0" name=""/>
        <dsp:cNvSpPr/>
      </dsp:nvSpPr>
      <dsp:spPr>
        <a:xfrm rot="5400000">
          <a:off x="-145714" y="2708548"/>
          <a:ext cx="971428" cy="679999"/>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ru-RU" sz="1400" kern="1200" dirty="0">
              <a:solidFill>
                <a:schemeClr val="tx1"/>
              </a:solidFill>
              <a:latin typeface="+mn-lt"/>
            </a:rPr>
            <a:t>Публицистический</a:t>
          </a:r>
        </a:p>
      </dsp:txBody>
      <dsp:txXfrm rot="-5400000">
        <a:off x="1" y="2902834"/>
        <a:ext cx="679999" cy="291429"/>
      </dsp:txXfrm>
    </dsp:sp>
    <dsp:sp modelId="{DAD64A6B-ADE5-49E9-8DAC-B48BAAB54F43}">
      <dsp:nvSpPr>
        <dsp:cNvPr id="0" name=""/>
        <dsp:cNvSpPr/>
      </dsp:nvSpPr>
      <dsp:spPr>
        <a:xfrm rot="5400000">
          <a:off x="4381540" y="-1138706"/>
          <a:ext cx="631428" cy="8034509"/>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ru-RU" sz="1400" kern="1200" dirty="0">
              <a:solidFill>
                <a:schemeClr val="tx1"/>
              </a:solidFill>
              <a:latin typeface="+mn-lt"/>
            </a:rPr>
            <a:t>общественно-политическая сфера (выступления политиков, известных публичных людей, статьи газет, журналов);</a:t>
          </a:r>
        </a:p>
      </dsp:txBody>
      <dsp:txXfrm rot="-5400000">
        <a:off x="680000" y="2593658"/>
        <a:ext cx="8003685" cy="569780"/>
      </dsp:txXfrm>
    </dsp:sp>
    <dsp:sp modelId="{3225E7E1-AFD1-431C-B2B1-6B44F64E1519}">
      <dsp:nvSpPr>
        <dsp:cNvPr id="0" name=""/>
        <dsp:cNvSpPr/>
      </dsp:nvSpPr>
      <dsp:spPr>
        <a:xfrm rot="5400000">
          <a:off x="-145714" y="3561473"/>
          <a:ext cx="971428" cy="679999"/>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ru-RU" sz="1400" kern="1200" dirty="0">
              <a:solidFill>
                <a:schemeClr val="tx1"/>
              </a:solidFill>
              <a:latin typeface="+mn-lt"/>
            </a:rPr>
            <a:t>Художественный</a:t>
          </a:r>
        </a:p>
      </dsp:txBody>
      <dsp:txXfrm rot="-5400000">
        <a:off x="1" y="3755759"/>
        <a:ext cx="679999" cy="291429"/>
      </dsp:txXfrm>
    </dsp:sp>
    <dsp:sp modelId="{130C96F3-16FA-4156-9E03-232F9575E266}">
      <dsp:nvSpPr>
        <dsp:cNvPr id="0" name=""/>
        <dsp:cNvSpPr/>
      </dsp:nvSpPr>
      <dsp:spPr>
        <a:xfrm rot="5400000">
          <a:off x="4381540" y="-285781"/>
          <a:ext cx="631428" cy="8034509"/>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ru-RU" sz="1400" kern="1200" dirty="0">
              <a:solidFill>
                <a:schemeClr val="tx1"/>
              </a:solidFill>
              <a:latin typeface="+mn-lt"/>
            </a:rPr>
            <a:t>сфера искусства слова (художественная литература: рассказы, повести, романы, стихотворения и т.д.)</a:t>
          </a:r>
        </a:p>
      </dsp:txBody>
      <dsp:txXfrm rot="-5400000">
        <a:off x="680000" y="3446583"/>
        <a:ext cx="8003685" cy="569780"/>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ru-RU"/>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5A27480C-32D7-4A4E-8855-B1D303DD7417}" type="datetimeFigureOut">
              <a:rPr lang="ru-RU" smtClean="0"/>
              <a:t>19.09.2024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029BB99-1F77-411F-8CE2-391FB1063B16}" type="slidenum">
              <a:rPr lang="ru-RU" smtClean="0"/>
              <a:t>‹#›</a:t>
            </a:fld>
            <a:endParaRPr lang="ru-RU"/>
          </a:p>
        </p:txBody>
      </p:sp>
    </p:spTree>
    <p:extLst>
      <p:ext uri="{BB962C8B-B14F-4D97-AF65-F5344CB8AC3E}">
        <p14:creationId xmlns:p14="http://schemas.microsoft.com/office/powerpoint/2010/main" val="2710241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A27480C-32D7-4A4E-8855-B1D303DD7417}" type="datetimeFigureOut">
              <a:rPr lang="ru-RU" smtClean="0"/>
              <a:t>19.09.2024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029BB99-1F77-411F-8CE2-391FB1063B16}" type="slidenum">
              <a:rPr lang="ru-RU" smtClean="0"/>
              <a:t>‹#›</a:t>
            </a:fld>
            <a:endParaRPr lang="ru-RU"/>
          </a:p>
        </p:txBody>
      </p:sp>
    </p:spTree>
    <p:extLst>
      <p:ext uri="{BB962C8B-B14F-4D97-AF65-F5344CB8AC3E}">
        <p14:creationId xmlns:p14="http://schemas.microsoft.com/office/powerpoint/2010/main" val="1597877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A27480C-32D7-4A4E-8855-B1D303DD7417}" type="datetimeFigureOut">
              <a:rPr lang="ru-RU" smtClean="0"/>
              <a:t>19.09.2024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029BB99-1F77-411F-8CE2-391FB1063B16}" type="slidenum">
              <a:rPr lang="ru-RU" smtClean="0"/>
              <a:t>‹#›</a:t>
            </a:fld>
            <a:endParaRPr lang="ru-RU"/>
          </a:p>
        </p:txBody>
      </p:sp>
    </p:spTree>
    <p:extLst>
      <p:ext uri="{BB962C8B-B14F-4D97-AF65-F5344CB8AC3E}">
        <p14:creationId xmlns:p14="http://schemas.microsoft.com/office/powerpoint/2010/main" val="3203663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A27480C-32D7-4A4E-8855-B1D303DD7417}" type="datetimeFigureOut">
              <a:rPr lang="ru-RU" smtClean="0"/>
              <a:t>19.09.2024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029BB99-1F77-411F-8CE2-391FB1063B16}" type="slidenum">
              <a:rPr lang="ru-RU" smtClean="0"/>
              <a:t>‹#›</a:t>
            </a:fld>
            <a:endParaRPr lang="ru-RU"/>
          </a:p>
        </p:txBody>
      </p:sp>
    </p:spTree>
    <p:extLst>
      <p:ext uri="{BB962C8B-B14F-4D97-AF65-F5344CB8AC3E}">
        <p14:creationId xmlns:p14="http://schemas.microsoft.com/office/powerpoint/2010/main" val="1114668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ru-RU"/>
              <a:t>Образец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A27480C-32D7-4A4E-8855-B1D303DD7417}" type="datetimeFigureOut">
              <a:rPr lang="ru-RU" smtClean="0"/>
              <a:t>19.09.2024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029BB99-1F77-411F-8CE2-391FB1063B16}" type="slidenum">
              <a:rPr lang="ru-RU" smtClean="0"/>
              <a:t>‹#›</a:t>
            </a:fld>
            <a:endParaRPr lang="ru-RU"/>
          </a:p>
        </p:txBody>
      </p:sp>
    </p:spTree>
    <p:extLst>
      <p:ext uri="{BB962C8B-B14F-4D97-AF65-F5344CB8AC3E}">
        <p14:creationId xmlns:p14="http://schemas.microsoft.com/office/powerpoint/2010/main" val="140705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5A27480C-32D7-4A4E-8855-B1D303DD7417}" type="datetimeFigureOut">
              <a:rPr lang="ru-RU" smtClean="0"/>
              <a:t>19.09.2024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029BB99-1F77-411F-8CE2-391FB1063B16}" type="slidenum">
              <a:rPr lang="ru-RU" smtClean="0"/>
              <a:t>‹#›</a:t>
            </a:fld>
            <a:endParaRPr lang="ru-RU"/>
          </a:p>
        </p:txBody>
      </p:sp>
    </p:spTree>
    <p:extLst>
      <p:ext uri="{BB962C8B-B14F-4D97-AF65-F5344CB8AC3E}">
        <p14:creationId xmlns:p14="http://schemas.microsoft.com/office/powerpoint/2010/main" val="3192238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5A27480C-32D7-4A4E-8855-B1D303DD7417}" type="datetimeFigureOut">
              <a:rPr lang="ru-RU" smtClean="0"/>
              <a:t>19.09.2024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029BB99-1F77-411F-8CE2-391FB1063B16}" type="slidenum">
              <a:rPr lang="ru-RU" smtClean="0"/>
              <a:t>‹#›</a:t>
            </a:fld>
            <a:endParaRPr lang="ru-RU"/>
          </a:p>
        </p:txBody>
      </p:sp>
    </p:spTree>
    <p:extLst>
      <p:ext uri="{BB962C8B-B14F-4D97-AF65-F5344CB8AC3E}">
        <p14:creationId xmlns:p14="http://schemas.microsoft.com/office/powerpoint/2010/main" val="178648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5A27480C-32D7-4A4E-8855-B1D303DD7417}" type="datetimeFigureOut">
              <a:rPr lang="ru-RU" smtClean="0"/>
              <a:t>19.09.2024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A029BB99-1F77-411F-8CE2-391FB1063B16}" type="slidenum">
              <a:rPr lang="ru-RU" smtClean="0"/>
              <a:t>‹#›</a:t>
            </a:fld>
            <a:endParaRPr lang="ru-RU"/>
          </a:p>
        </p:txBody>
      </p:sp>
    </p:spTree>
    <p:extLst>
      <p:ext uri="{BB962C8B-B14F-4D97-AF65-F5344CB8AC3E}">
        <p14:creationId xmlns:p14="http://schemas.microsoft.com/office/powerpoint/2010/main" val="747847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27480C-32D7-4A4E-8855-B1D303DD7417}" type="datetimeFigureOut">
              <a:rPr lang="ru-RU" smtClean="0"/>
              <a:t>19.09.2024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A029BB99-1F77-411F-8CE2-391FB1063B16}" type="slidenum">
              <a:rPr lang="ru-RU" smtClean="0"/>
              <a:t>‹#›</a:t>
            </a:fld>
            <a:endParaRPr lang="ru-RU"/>
          </a:p>
        </p:txBody>
      </p:sp>
    </p:spTree>
    <p:extLst>
      <p:ext uri="{BB962C8B-B14F-4D97-AF65-F5344CB8AC3E}">
        <p14:creationId xmlns:p14="http://schemas.microsoft.com/office/powerpoint/2010/main" val="3917933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5A27480C-32D7-4A4E-8855-B1D303DD7417}" type="datetimeFigureOut">
              <a:rPr lang="ru-RU" smtClean="0"/>
              <a:t>19.09.2024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029BB99-1F77-411F-8CE2-391FB1063B16}" type="slidenum">
              <a:rPr lang="ru-RU" smtClean="0"/>
              <a:t>‹#›</a:t>
            </a:fld>
            <a:endParaRPr lang="ru-RU"/>
          </a:p>
        </p:txBody>
      </p:sp>
    </p:spTree>
    <p:extLst>
      <p:ext uri="{BB962C8B-B14F-4D97-AF65-F5344CB8AC3E}">
        <p14:creationId xmlns:p14="http://schemas.microsoft.com/office/powerpoint/2010/main" val="1825143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5A27480C-32D7-4A4E-8855-B1D303DD7417}" type="datetimeFigureOut">
              <a:rPr lang="ru-RU" smtClean="0"/>
              <a:t>19.09.2024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029BB99-1F77-411F-8CE2-391FB1063B16}" type="slidenum">
              <a:rPr lang="ru-RU" smtClean="0"/>
              <a:t>‹#›</a:t>
            </a:fld>
            <a:endParaRPr lang="ru-RU"/>
          </a:p>
        </p:txBody>
      </p:sp>
    </p:spTree>
    <p:extLst>
      <p:ext uri="{BB962C8B-B14F-4D97-AF65-F5344CB8AC3E}">
        <p14:creationId xmlns:p14="http://schemas.microsoft.com/office/powerpoint/2010/main" val="2109298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27480C-32D7-4A4E-8855-B1D303DD7417}" type="datetimeFigureOut">
              <a:rPr lang="ru-RU" smtClean="0"/>
              <a:t>19.09.2024</a:t>
            </a:fld>
            <a:endParaRPr lang="ru-R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29BB99-1F77-411F-8CE2-391FB1063B16}" type="slidenum">
              <a:rPr lang="ru-RU" smtClean="0"/>
              <a:t>‹#›</a:t>
            </a:fld>
            <a:endParaRPr lang="ru-RU"/>
          </a:p>
        </p:txBody>
      </p:sp>
    </p:spTree>
    <p:extLst>
      <p:ext uri="{BB962C8B-B14F-4D97-AF65-F5344CB8AC3E}">
        <p14:creationId xmlns:p14="http://schemas.microsoft.com/office/powerpoint/2010/main" val="31912004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5491C26A-E269-441B-B173-A372BDFED23F}"/>
              </a:ext>
            </a:extLst>
          </p:cNvPr>
          <p:cNvPicPr>
            <a:picLocks noChangeAspect="1"/>
          </p:cNvPicPr>
          <p:nvPr/>
        </p:nvPicPr>
        <p:blipFill rotWithShape="1">
          <a:blip r:embed="rId2"/>
          <a:srcRect l="5119" r="1" b="3462"/>
          <a:stretch/>
        </p:blipFill>
        <p:spPr>
          <a:xfrm>
            <a:off x="0" y="0"/>
            <a:ext cx="9144000" cy="6858000"/>
          </a:xfrm>
          <a:prstGeom prst="rect">
            <a:avLst/>
          </a:prstGeom>
        </p:spPr>
      </p:pic>
      <p:sp>
        <p:nvSpPr>
          <p:cNvPr id="2" name="Заголовок 1">
            <a:extLst>
              <a:ext uri="{FF2B5EF4-FFF2-40B4-BE49-F238E27FC236}">
                <a16:creationId xmlns:a16="http://schemas.microsoft.com/office/drawing/2014/main" id="{144BF119-C2F1-4F78-BE1C-1735352F1A1B}"/>
              </a:ext>
            </a:extLst>
          </p:cNvPr>
          <p:cNvSpPr>
            <a:spLocks noGrp="1"/>
          </p:cNvSpPr>
          <p:nvPr>
            <p:ph type="ctrTitle"/>
          </p:nvPr>
        </p:nvSpPr>
        <p:spPr>
          <a:xfrm>
            <a:off x="807027" y="2468273"/>
            <a:ext cx="7529945" cy="960727"/>
          </a:xfrm>
        </p:spPr>
        <p:txBody>
          <a:bodyPr/>
          <a:lstStyle/>
          <a:p>
            <a:r>
              <a:rPr lang="ru-RU" dirty="0">
                <a:latin typeface="+mn-lt"/>
              </a:rPr>
              <a:t>Стили речи</a:t>
            </a:r>
          </a:p>
        </p:txBody>
      </p:sp>
      <p:sp>
        <p:nvSpPr>
          <p:cNvPr id="3" name="Подзаголовок 2">
            <a:extLst>
              <a:ext uri="{FF2B5EF4-FFF2-40B4-BE49-F238E27FC236}">
                <a16:creationId xmlns:a16="http://schemas.microsoft.com/office/drawing/2014/main" id="{F794684F-02EC-47EC-8A77-70EE6F2CD8BA}"/>
              </a:ext>
            </a:extLst>
          </p:cNvPr>
          <p:cNvSpPr>
            <a:spLocks noGrp="1"/>
          </p:cNvSpPr>
          <p:nvPr>
            <p:ph type="subTitle" idx="1"/>
          </p:nvPr>
        </p:nvSpPr>
        <p:spPr>
          <a:xfrm>
            <a:off x="2286000" y="5294528"/>
            <a:ext cx="6858000" cy="1205489"/>
          </a:xfrm>
        </p:spPr>
        <p:txBody>
          <a:bodyPr>
            <a:normAutofit/>
          </a:bodyPr>
          <a:lstStyle/>
          <a:p>
            <a:pPr algn="r"/>
            <a:r>
              <a:rPr lang="ru-RU" sz="2000" dirty="0"/>
              <a:t>Выполнила: студентка </a:t>
            </a:r>
          </a:p>
          <a:p>
            <a:pPr algn="r"/>
            <a:r>
              <a:rPr lang="ru-RU" sz="2000" dirty="0"/>
              <a:t>421Н1 группы </a:t>
            </a:r>
          </a:p>
          <a:p>
            <a:pPr algn="r"/>
            <a:r>
              <a:rPr lang="ru-RU" sz="2000" dirty="0" err="1"/>
              <a:t>Жолтикова</a:t>
            </a:r>
            <a:r>
              <a:rPr lang="ru-RU" sz="2000" dirty="0"/>
              <a:t> Вита</a:t>
            </a:r>
          </a:p>
        </p:txBody>
      </p:sp>
    </p:spTree>
    <p:extLst>
      <p:ext uri="{BB962C8B-B14F-4D97-AF65-F5344CB8AC3E}">
        <p14:creationId xmlns:p14="http://schemas.microsoft.com/office/powerpoint/2010/main" val="3358897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2CE8264B-40EB-4A14-9E23-4690FBD20102}"/>
              </a:ext>
            </a:extLst>
          </p:cNvPr>
          <p:cNvPicPr>
            <a:picLocks noChangeAspect="1"/>
          </p:cNvPicPr>
          <p:nvPr/>
        </p:nvPicPr>
        <p:blipFill>
          <a:blip r:embed="rId2"/>
          <a:stretch>
            <a:fillRect/>
          </a:stretch>
        </p:blipFill>
        <p:spPr>
          <a:xfrm>
            <a:off x="0" y="0"/>
            <a:ext cx="9144000" cy="6857999"/>
          </a:xfrm>
          <a:prstGeom prst="rect">
            <a:avLst/>
          </a:prstGeom>
        </p:spPr>
      </p:pic>
      <p:sp>
        <p:nvSpPr>
          <p:cNvPr id="2" name="Прямоугольник 1">
            <a:extLst>
              <a:ext uri="{FF2B5EF4-FFF2-40B4-BE49-F238E27FC236}">
                <a16:creationId xmlns:a16="http://schemas.microsoft.com/office/drawing/2014/main" id="{D7F8C9B4-C5B1-447D-AB54-E1FA142629DF}"/>
              </a:ext>
            </a:extLst>
          </p:cNvPr>
          <p:cNvSpPr/>
          <p:nvPr/>
        </p:nvSpPr>
        <p:spPr>
          <a:xfrm>
            <a:off x="152400" y="138545"/>
            <a:ext cx="6677891" cy="1938992"/>
          </a:xfrm>
          <a:prstGeom prst="rect">
            <a:avLst/>
          </a:prstGeom>
        </p:spPr>
        <p:txBody>
          <a:bodyPr wrap="square">
            <a:spAutoFit/>
          </a:bodyPr>
          <a:lstStyle/>
          <a:p>
            <a:pPr algn="just"/>
            <a:r>
              <a:rPr lang="ru-RU" sz="2000" i="1" dirty="0"/>
              <a:t>В русском языке выделяют стили речи, которые человек использует в разных ситуациях общения и которые обслуживают разные сферы жизни людей. Для каждого стиля речи свойственна своя функция и свои особенности, зная которые, можно определить стиль речи любого текста.</a:t>
            </a:r>
          </a:p>
        </p:txBody>
      </p:sp>
      <p:graphicFrame>
        <p:nvGraphicFramePr>
          <p:cNvPr id="6" name="Схема 5">
            <a:extLst>
              <a:ext uri="{FF2B5EF4-FFF2-40B4-BE49-F238E27FC236}">
                <a16:creationId xmlns:a16="http://schemas.microsoft.com/office/drawing/2014/main" id="{2F145DF3-37A2-46D1-B47D-BB9EB940BC53}"/>
              </a:ext>
            </a:extLst>
          </p:cNvPr>
          <p:cNvGraphicFramePr/>
          <p:nvPr>
            <p:extLst>
              <p:ext uri="{D42A27DB-BD31-4B8C-83A1-F6EECF244321}">
                <p14:modId xmlns:p14="http://schemas.microsoft.com/office/powerpoint/2010/main" val="2168258378"/>
              </p:ext>
            </p:extLst>
          </p:nvPr>
        </p:nvGraphicFramePr>
        <p:xfrm>
          <a:off x="214745" y="2466754"/>
          <a:ext cx="8714509" cy="43912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Прямоугольник 6">
            <a:extLst>
              <a:ext uri="{FF2B5EF4-FFF2-40B4-BE49-F238E27FC236}">
                <a16:creationId xmlns:a16="http://schemas.microsoft.com/office/drawing/2014/main" id="{71B1B3F2-2456-434C-B909-43EA8807F490}"/>
              </a:ext>
            </a:extLst>
          </p:cNvPr>
          <p:cNvSpPr/>
          <p:nvPr/>
        </p:nvSpPr>
        <p:spPr>
          <a:xfrm>
            <a:off x="1884218" y="2031416"/>
            <a:ext cx="5611091" cy="369332"/>
          </a:xfrm>
          <a:prstGeom prst="rect">
            <a:avLst/>
          </a:prstGeom>
        </p:spPr>
        <p:txBody>
          <a:bodyPr wrap="square">
            <a:spAutoFit/>
          </a:bodyPr>
          <a:lstStyle/>
          <a:p>
            <a:r>
              <a:rPr lang="ru-RU" b="1" dirty="0"/>
              <a:t>Всего выделяют пять функциональных стилей языка:</a:t>
            </a:r>
          </a:p>
        </p:txBody>
      </p:sp>
    </p:spTree>
    <p:extLst>
      <p:ext uri="{BB962C8B-B14F-4D97-AF65-F5344CB8AC3E}">
        <p14:creationId xmlns:p14="http://schemas.microsoft.com/office/powerpoint/2010/main" val="2540242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A5EF4BE4-B3EB-43BD-9B0A-69DAA36B4F84}"/>
              </a:ext>
            </a:extLst>
          </p:cNvPr>
          <p:cNvPicPr>
            <a:picLocks noChangeAspect="1"/>
          </p:cNvPicPr>
          <p:nvPr/>
        </p:nvPicPr>
        <p:blipFill>
          <a:blip r:embed="rId2"/>
          <a:stretch>
            <a:fillRect/>
          </a:stretch>
        </p:blipFill>
        <p:spPr>
          <a:xfrm>
            <a:off x="0" y="0"/>
            <a:ext cx="9144000" cy="6857999"/>
          </a:xfrm>
          <a:prstGeom prst="rect">
            <a:avLst/>
          </a:prstGeom>
        </p:spPr>
      </p:pic>
      <p:sp>
        <p:nvSpPr>
          <p:cNvPr id="3" name="Прямоугольник 2">
            <a:extLst>
              <a:ext uri="{FF2B5EF4-FFF2-40B4-BE49-F238E27FC236}">
                <a16:creationId xmlns:a16="http://schemas.microsoft.com/office/drawing/2014/main" id="{652D5C28-FF19-4C14-9A56-E3C6EA173E51}"/>
              </a:ext>
            </a:extLst>
          </p:cNvPr>
          <p:cNvSpPr/>
          <p:nvPr/>
        </p:nvSpPr>
        <p:spPr>
          <a:xfrm>
            <a:off x="110837" y="110836"/>
            <a:ext cx="6844146" cy="2308324"/>
          </a:xfrm>
          <a:prstGeom prst="rect">
            <a:avLst/>
          </a:prstGeom>
        </p:spPr>
        <p:txBody>
          <a:bodyPr wrap="square">
            <a:spAutoFit/>
          </a:bodyPr>
          <a:lstStyle/>
          <a:p>
            <a:pPr algn="just"/>
            <a:r>
              <a:rPr lang="ru-RU" b="1" dirty="0"/>
              <a:t>Публицистический стиль отличается от художественного </a:t>
            </a:r>
            <a:r>
              <a:rPr lang="ru-RU" dirty="0"/>
              <a:t>тем, что его основной целью является высказывание своей точки зрения, стремление убедить или переубедить слушателя или читателя. Он не ограничивается лишь приведёнными жанрами, он также может встречаться, например, внутри художественного произведения (романа, рассказа, повести и др.), когда автор отходит от повествования и начинает размышления над каким-либо вопросом.</a:t>
            </a:r>
          </a:p>
        </p:txBody>
      </p:sp>
      <p:sp>
        <p:nvSpPr>
          <p:cNvPr id="4" name="Прямоугольник 3">
            <a:extLst>
              <a:ext uri="{FF2B5EF4-FFF2-40B4-BE49-F238E27FC236}">
                <a16:creationId xmlns:a16="http://schemas.microsoft.com/office/drawing/2014/main" id="{514F517C-3708-43AF-A3B1-984C55102D1C}"/>
              </a:ext>
            </a:extLst>
          </p:cNvPr>
          <p:cNvSpPr/>
          <p:nvPr/>
        </p:nvSpPr>
        <p:spPr>
          <a:xfrm>
            <a:off x="1925781" y="2337005"/>
            <a:ext cx="5292438" cy="369332"/>
          </a:xfrm>
          <a:prstGeom prst="rect">
            <a:avLst/>
          </a:prstGeom>
        </p:spPr>
        <p:txBody>
          <a:bodyPr wrap="square">
            <a:spAutoFit/>
          </a:bodyPr>
          <a:lstStyle/>
          <a:p>
            <a:r>
              <a:rPr lang="ru-RU" b="1" dirty="0"/>
              <a:t>Для каждого стили характерны свои особенности:</a:t>
            </a:r>
          </a:p>
        </p:txBody>
      </p:sp>
      <p:graphicFrame>
        <p:nvGraphicFramePr>
          <p:cNvPr id="5" name="Таблица 4">
            <a:extLst>
              <a:ext uri="{FF2B5EF4-FFF2-40B4-BE49-F238E27FC236}">
                <a16:creationId xmlns:a16="http://schemas.microsoft.com/office/drawing/2014/main" id="{53C9BDDB-DD58-41F4-81B2-81B7B9812458}"/>
              </a:ext>
            </a:extLst>
          </p:cNvPr>
          <p:cNvGraphicFramePr>
            <a:graphicFrameLocks noGrp="1"/>
          </p:cNvGraphicFramePr>
          <p:nvPr>
            <p:extLst>
              <p:ext uri="{D42A27DB-BD31-4B8C-83A1-F6EECF244321}">
                <p14:modId xmlns:p14="http://schemas.microsoft.com/office/powerpoint/2010/main" val="1478360980"/>
              </p:ext>
            </p:extLst>
          </p:nvPr>
        </p:nvGraphicFramePr>
        <p:xfrm>
          <a:off x="277090" y="2706336"/>
          <a:ext cx="8672946" cy="4040826"/>
        </p:xfrm>
        <a:graphic>
          <a:graphicData uri="http://schemas.openxmlformats.org/drawingml/2006/table">
            <a:tbl>
              <a:tblPr/>
              <a:tblGrid>
                <a:gridCol w="4336473">
                  <a:extLst>
                    <a:ext uri="{9D8B030D-6E8A-4147-A177-3AD203B41FA5}">
                      <a16:colId xmlns:a16="http://schemas.microsoft.com/office/drawing/2014/main" val="89729617"/>
                    </a:ext>
                  </a:extLst>
                </a:gridCol>
                <a:gridCol w="4336473">
                  <a:extLst>
                    <a:ext uri="{9D8B030D-6E8A-4147-A177-3AD203B41FA5}">
                      <a16:colId xmlns:a16="http://schemas.microsoft.com/office/drawing/2014/main" val="2392417942"/>
                    </a:ext>
                  </a:extLst>
                </a:gridCol>
              </a:tblGrid>
              <a:tr h="345057">
                <a:tc gridSpan="2">
                  <a:txBody>
                    <a:bodyPr/>
                    <a:lstStyle/>
                    <a:p>
                      <a:pPr algn="ctr" fontAlgn="base"/>
                      <a:r>
                        <a:rPr lang="ru-RU" sz="1400" b="1" dirty="0">
                          <a:effectLst/>
                          <a:latin typeface="+mn-lt"/>
                        </a:rPr>
                        <a:t>Разговорный стиль</a:t>
                      </a:r>
                    </a:p>
                  </a:txBody>
                  <a:tcPr marL="60435" marR="60435" marT="30218" marB="30218"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tc hMerge="1">
                  <a:txBody>
                    <a:bodyPr/>
                    <a:lstStyle/>
                    <a:p>
                      <a:pPr fontAlgn="base"/>
                      <a:endParaRPr lang="ru-RU" sz="1400" dirty="0">
                        <a:effectLst/>
                        <a:latin typeface="+mn-lt"/>
                      </a:endParaRPr>
                    </a:p>
                  </a:txBody>
                  <a:tcPr marL="60435" marR="60435" marT="30218" marB="30218"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5324374"/>
                  </a:ext>
                </a:extLst>
              </a:tr>
              <a:tr h="412867">
                <a:tc>
                  <a:txBody>
                    <a:bodyPr/>
                    <a:lstStyle/>
                    <a:p>
                      <a:pPr fontAlgn="base"/>
                      <a:r>
                        <a:rPr lang="ru-RU" sz="1400" b="1" dirty="0">
                          <a:effectLst/>
                          <a:latin typeface="+mn-lt"/>
                        </a:rPr>
                        <a:t>Сфера применения</a:t>
                      </a:r>
                      <a:endParaRPr lang="ru-RU" sz="1400" dirty="0">
                        <a:effectLst/>
                        <a:latin typeface="+mn-lt"/>
                      </a:endParaRPr>
                    </a:p>
                  </a:txBody>
                  <a:tcPr marL="60435" marR="60435" marT="30218" marB="30218"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tc>
                  <a:txBody>
                    <a:bodyPr/>
                    <a:lstStyle/>
                    <a:p>
                      <a:pPr fontAlgn="base"/>
                      <a:r>
                        <a:rPr lang="ru-RU" sz="1400">
                          <a:effectLst/>
                          <a:latin typeface="+mn-lt"/>
                        </a:rPr>
                        <a:t>Повседневное неофициальное общение</a:t>
                      </a:r>
                    </a:p>
                  </a:txBody>
                  <a:tcPr marL="60435" marR="60435" marT="30218" marB="30218"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53708702"/>
                  </a:ext>
                </a:extLst>
              </a:tr>
              <a:tr h="600362">
                <a:tc>
                  <a:txBody>
                    <a:bodyPr/>
                    <a:lstStyle/>
                    <a:p>
                      <a:pPr fontAlgn="base"/>
                      <a:r>
                        <a:rPr lang="ru-RU" sz="1400" b="1">
                          <a:effectLst/>
                          <a:latin typeface="+mn-lt"/>
                        </a:rPr>
                        <a:t>Задача</a:t>
                      </a:r>
                      <a:endParaRPr lang="ru-RU" sz="1400">
                        <a:effectLst/>
                        <a:latin typeface="+mn-lt"/>
                      </a:endParaRPr>
                    </a:p>
                  </a:txBody>
                  <a:tcPr marL="60435" marR="60435" marT="30218" marB="30218"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tc>
                  <a:txBody>
                    <a:bodyPr/>
                    <a:lstStyle/>
                    <a:p>
                      <a:pPr fontAlgn="base"/>
                      <a:r>
                        <a:rPr lang="ru-RU" sz="1400" dirty="0">
                          <a:effectLst/>
                          <a:latin typeface="+mn-lt"/>
                        </a:rPr>
                        <a:t>Обмен впечатлениями, мыслями, мнениями, новой информацией преимущественно на бытовые темы.</a:t>
                      </a:r>
                    </a:p>
                  </a:txBody>
                  <a:tcPr marL="60435" marR="60435" marT="30218" marB="30218"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891449670"/>
                  </a:ext>
                </a:extLst>
              </a:tr>
              <a:tr h="600362">
                <a:tc>
                  <a:txBody>
                    <a:bodyPr/>
                    <a:lstStyle/>
                    <a:p>
                      <a:pPr fontAlgn="base"/>
                      <a:r>
                        <a:rPr lang="ru-RU" sz="1400" b="1" dirty="0">
                          <a:effectLst/>
                          <a:latin typeface="+mn-lt"/>
                        </a:rPr>
                        <a:t>Особенности</a:t>
                      </a:r>
                      <a:endParaRPr lang="ru-RU" sz="1400" dirty="0">
                        <a:effectLst/>
                        <a:latin typeface="+mn-lt"/>
                      </a:endParaRPr>
                    </a:p>
                  </a:txBody>
                  <a:tcPr marL="60435" marR="60435" marT="30218" marB="30218"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tc>
                  <a:txBody>
                    <a:bodyPr/>
                    <a:lstStyle/>
                    <a:p>
                      <a:pPr fontAlgn="base"/>
                      <a:r>
                        <a:rPr lang="ru-RU" sz="1400">
                          <a:effectLst/>
                          <a:latin typeface="+mn-lt"/>
                        </a:rPr>
                        <a:t>Непринуждённость, эмоциональность, важное значение мимики, жестов, интонации.</a:t>
                      </a:r>
                    </a:p>
                  </a:txBody>
                  <a:tcPr marL="60435" marR="60435" marT="30218" marB="30218"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139471657"/>
                  </a:ext>
                </a:extLst>
              </a:tr>
              <a:tr h="1382653">
                <a:tc>
                  <a:txBody>
                    <a:bodyPr/>
                    <a:lstStyle/>
                    <a:p>
                      <a:pPr fontAlgn="base"/>
                      <a:r>
                        <a:rPr lang="ru-RU" sz="1400" b="1" dirty="0">
                          <a:effectLst/>
                          <a:latin typeface="+mn-lt"/>
                        </a:rPr>
                        <a:t>Языковые средства</a:t>
                      </a:r>
                      <a:endParaRPr lang="ru-RU" sz="1400" dirty="0">
                        <a:effectLst/>
                        <a:latin typeface="+mn-lt"/>
                      </a:endParaRPr>
                    </a:p>
                  </a:txBody>
                  <a:tcPr marL="60435" marR="60435" marT="30218" marB="30218"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tc>
                  <a:txBody>
                    <a:bodyPr/>
                    <a:lstStyle/>
                    <a:p>
                      <a:pPr fontAlgn="base"/>
                      <a:r>
                        <a:rPr lang="ru-RU" sz="1400" dirty="0">
                          <a:effectLst/>
                          <a:latin typeface="+mn-lt"/>
                        </a:rPr>
                        <a:t>Разговорные слова и фразеологизмы; эмоционально-окрашенная лексика </a:t>
                      </a:r>
                      <a:r>
                        <a:rPr lang="ru-RU" sz="1400" i="1" dirty="0">
                          <a:effectLst/>
                          <a:latin typeface="+mn-lt"/>
                        </a:rPr>
                        <a:t>(классный, ужасный)</a:t>
                      </a:r>
                      <a:r>
                        <a:rPr lang="ru-RU" sz="1400" dirty="0">
                          <a:effectLst/>
                          <a:latin typeface="+mn-lt"/>
                        </a:rPr>
                        <a:t>, уменьшительно-ласкательные суффиксы.</a:t>
                      </a:r>
                    </a:p>
                    <a:p>
                      <a:pPr fontAlgn="base"/>
                      <a:r>
                        <a:rPr lang="ru-RU" sz="1400" dirty="0">
                          <a:effectLst/>
                          <a:latin typeface="+mn-lt"/>
                        </a:rPr>
                        <a:t>МНОГО глаголов, местоимений, междометий, МАЛО кратких прилагательных, деепричастий и причастий.</a:t>
                      </a:r>
                    </a:p>
                  </a:txBody>
                  <a:tcPr marL="60435" marR="60435" marT="30218" marB="30218"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408526896"/>
                  </a:ext>
                </a:extLst>
              </a:tr>
              <a:tr h="699525">
                <a:tc>
                  <a:txBody>
                    <a:bodyPr/>
                    <a:lstStyle/>
                    <a:p>
                      <a:pPr fontAlgn="base"/>
                      <a:r>
                        <a:rPr lang="ru-RU" sz="1400" b="1" dirty="0">
                          <a:effectLst/>
                          <a:latin typeface="+mn-lt"/>
                        </a:rPr>
                        <a:t>Жанры</a:t>
                      </a:r>
                      <a:endParaRPr lang="ru-RU" sz="1400" dirty="0">
                        <a:effectLst/>
                        <a:latin typeface="+mn-lt"/>
                      </a:endParaRPr>
                    </a:p>
                  </a:txBody>
                  <a:tcPr marL="60435" marR="60435" marT="30218" marB="30218"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tc>
                  <a:txBody>
                    <a:bodyPr/>
                    <a:lstStyle/>
                    <a:p>
                      <a:pPr fontAlgn="base"/>
                      <a:r>
                        <a:rPr lang="ru-RU" sz="1400" dirty="0">
                          <a:effectLst/>
                          <a:latin typeface="+mn-lt"/>
                        </a:rPr>
                        <a:t>Разговор (непосредственный, телефонный), беседа (дружеская, деловая), частные письма, записки.</a:t>
                      </a:r>
                    </a:p>
                  </a:txBody>
                  <a:tcPr marL="60435" marR="60435" marT="30218" marB="30218"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77063255"/>
                  </a:ext>
                </a:extLst>
              </a:tr>
            </a:tbl>
          </a:graphicData>
        </a:graphic>
      </p:graphicFrame>
    </p:spTree>
    <p:extLst>
      <p:ext uri="{BB962C8B-B14F-4D97-AF65-F5344CB8AC3E}">
        <p14:creationId xmlns:p14="http://schemas.microsoft.com/office/powerpoint/2010/main" val="655416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4DB97240-900A-43C6-AF70-A4F38F0D23A0}"/>
              </a:ext>
            </a:extLst>
          </p:cNvPr>
          <p:cNvPicPr>
            <a:picLocks noChangeAspect="1"/>
          </p:cNvPicPr>
          <p:nvPr/>
        </p:nvPicPr>
        <p:blipFill>
          <a:blip r:embed="rId2"/>
          <a:stretch>
            <a:fillRect/>
          </a:stretch>
        </p:blipFill>
        <p:spPr>
          <a:xfrm>
            <a:off x="0" y="0"/>
            <a:ext cx="9144000" cy="6857999"/>
          </a:xfrm>
          <a:prstGeom prst="rect">
            <a:avLst/>
          </a:prstGeom>
        </p:spPr>
      </p:pic>
      <p:graphicFrame>
        <p:nvGraphicFramePr>
          <p:cNvPr id="4" name="Таблица 3">
            <a:extLst>
              <a:ext uri="{FF2B5EF4-FFF2-40B4-BE49-F238E27FC236}">
                <a16:creationId xmlns:a16="http://schemas.microsoft.com/office/drawing/2014/main" id="{625B6443-18B5-417A-B76F-12BC50B49B24}"/>
              </a:ext>
            </a:extLst>
          </p:cNvPr>
          <p:cNvGraphicFramePr>
            <a:graphicFrameLocks noGrp="1"/>
          </p:cNvGraphicFramePr>
          <p:nvPr>
            <p:extLst>
              <p:ext uri="{D42A27DB-BD31-4B8C-83A1-F6EECF244321}">
                <p14:modId xmlns:p14="http://schemas.microsoft.com/office/powerpoint/2010/main" val="3395534931"/>
              </p:ext>
            </p:extLst>
          </p:nvPr>
        </p:nvGraphicFramePr>
        <p:xfrm>
          <a:off x="159327" y="1444838"/>
          <a:ext cx="8825346" cy="5413162"/>
        </p:xfrm>
        <a:graphic>
          <a:graphicData uri="http://schemas.openxmlformats.org/drawingml/2006/table">
            <a:tbl>
              <a:tblPr/>
              <a:tblGrid>
                <a:gridCol w="4412673">
                  <a:extLst>
                    <a:ext uri="{9D8B030D-6E8A-4147-A177-3AD203B41FA5}">
                      <a16:colId xmlns:a16="http://schemas.microsoft.com/office/drawing/2014/main" val="259705980"/>
                    </a:ext>
                  </a:extLst>
                </a:gridCol>
                <a:gridCol w="4412673">
                  <a:extLst>
                    <a:ext uri="{9D8B030D-6E8A-4147-A177-3AD203B41FA5}">
                      <a16:colId xmlns:a16="http://schemas.microsoft.com/office/drawing/2014/main" val="3640083105"/>
                    </a:ext>
                  </a:extLst>
                </a:gridCol>
              </a:tblGrid>
              <a:tr h="254193">
                <a:tc gridSpan="2">
                  <a:txBody>
                    <a:bodyPr/>
                    <a:lstStyle/>
                    <a:p>
                      <a:pPr algn="ctr" fontAlgn="base"/>
                      <a:r>
                        <a:rPr lang="ru-RU" sz="1400" b="1" dirty="0">
                          <a:effectLst/>
                          <a:latin typeface="+mn-lt"/>
                        </a:rPr>
                        <a:t>Научный стиль</a:t>
                      </a:r>
                      <a:endParaRPr lang="ru-RU" sz="1400" dirty="0">
                        <a:effectLst/>
                        <a:latin typeface="+mn-lt"/>
                      </a:endParaRPr>
                    </a:p>
                  </a:txBody>
                  <a:tcPr marL="40290" marR="40290" marT="20145" marB="2014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tc hMerge="1">
                  <a:txBody>
                    <a:bodyPr/>
                    <a:lstStyle/>
                    <a:p>
                      <a:pPr fontAlgn="base"/>
                      <a:endParaRPr lang="ru-RU" sz="1400" dirty="0">
                        <a:effectLst/>
                        <a:latin typeface="+mn-lt"/>
                      </a:endParaRPr>
                    </a:p>
                  </a:txBody>
                  <a:tcPr marL="40290" marR="40290" marT="20145" marB="2014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0425242"/>
                  </a:ext>
                </a:extLst>
              </a:tr>
              <a:tr h="483359">
                <a:tc>
                  <a:txBody>
                    <a:bodyPr/>
                    <a:lstStyle/>
                    <a:p>
                      <a:pPr fontAlgn="base"/>
                      <a:r>
                        <a:rPr lang="ru-RU" sz="1400" b="1">
                          <a:effectLst/>
                          <a:latin typeface="+mn-lt"/>
                        </a:rPr>
                        <a:t>Сфера применения</a:t>
                      </a:r>
                      <a:endParaRPr lang="ru-RU" sz="1400">
                        <a:effectLst/>
                        <a:latin typeface="+mn-lt"/>
                      </a:endParaRPr>
                    </a:p>
                  </a:txBody>
                  <a:tcPr marL="40290" marR="40290" marT="20145" marB="2014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tc>
                  <a:txBody>
                    <a:bodyPr/>
                    <a:lstStyle/>
                    <a:p>
                      <a:pPr fontAlgn="base"/>
                      <a:r>
                        <a:rPr lang="ru-RU" sz="1400" dirty="0">
                          <a:effectLst/>
                          <a:latin typeface="+mn-lt"/>
                        </a:rPr>
                        <a:t>Научные труды, выступления на научные темы, ответы учащихся на уроке по предметам.</a:t>
                      </a:r>
                    </a:p>
                  </a:txBody>
                  <a:tcPr marL="40290" marR="40290" marT="20145" marB="2014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69243699"/>
                  </a:ext>
                </a:extLst>
              </a:tr>
              <a:tr h="468009">
                <a:tc>
                  <a:txBody>
                    <a:bodyPr/>
                    <a:lstStyle/>
                    <a:p>
                      <a:pPr fontAlgn="base"/>
                      <a:r>
                        <a:rPr lang="ru-RU" sz="1400" b="1">
                          <a:effectLst/>
                          <a:latin typeface="+mn-lt"/>
                        </a:rPr>
                        <a:t>Задача</a:t>
                      </a:r>
                      <a:endParaRPr lang="ru-RU" sz="1400">
                        <a:effectLst/>
                        <a:latin typeface="+mn-lt"/>
                      </a:endParaRPr>
                    </a:p>
                  </a:txBody>
                  <a:tcPr marL="40290" marR="40290" marT="20145" marB="2014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tc>
                  <a:txBody>
                    <a:bodyPr/>
                    <a:lstStyle/>
                    <a:p>
                      <a:pPr fontAlgn="base"/>
                      <a:r>
                        <a:rPr lang="ru-RU" sz="1400">
                          <a:effectLst/>
                          <a:latin typeface="+mn-lt"/>
                        </a:rPr>
                        <a:t>Сообщение новой научной информации, ее объяснение.</a:t>
                      </a:r>
                    </a:p>
                  </a:txBody>
                  <a:tcPr marL="40290" marR="40290" marT="20145" marB="2014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422404246"/>
                  </a:ext>
                </a:extLst>
              </a:tr>
              <a:tr h="1209023">
                <a:tc>
                  <a:txBody>
                    <a:bodyPr/>
                    <a:lstStyle/>
                    <a:p>
                      <a:pPr fontAlgn="base"/>
                      <a:r>
                        <a:rPr lang="ru-RU" sz="1400" b="1">
                          <a:effectLst/>
                          <a:latin typeface="+mn-lt"/>
                        </a:rPr>
                        <a:t>Особенности</a:t>
                      </a:r>
                      <a:endParaRPr lang="ru-RU" sz="1400">
                        <a:effectLst/>
                        <a:latin typeface="+mn-lt"/>
                      </a:endParaRPr>
                    </a:p>
                  </a:txBody>
                  <a:tcPr marL="40290" marR="40290" marT="20145" marB="2014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tc>
                  <a:txBody>
                    <a:bodyPr/>
                    <a:lstStyle/>
                    <a:p>
                      <a:pPr fontAlgn="base"/>
                      <a:r>
                        <a:rPr lang="ru-RU" sz="1400" dirty="0">
                          <a:effectLst/>
                          <a:latin typeface="+mn-lt"/>
                        </a:rPr>
                        <a:t>Точность изложения; логичность, доказательность, обоснованность, объективность, однозначность, отсутствие эмоциональности и образности.</a:t>
                      </a:r>
                    </a:p>
                    <a:p>
                      <a:pPr fontAlgn="base"/>
                      <a:r>
                        <a:rPr lang="ru-RU" sz="1400" dirty="0">
                          <a:effectLst/>
                          <a:latin typeface="+mn-lt"/>
                        </a:rPr>
                        <a:t>Возможно включение в текст схем, таблиц, диаграмм, рисунков.</a:t>
                      </a:r>
                    </a:p>
                  </a:txBody>
                  <a:tcPr marL="40290" marR="40290" marT="20145" marB="2014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125443031"/>
                  </a:ext>
                </a:extLst>
              </a:tr>
              <a:tr h="2224953">
                <a:tc>
                  <a:txBody>
                    <a:bodyPr/>
                    <a:lstStyle/>
                    <a:p>
                      <a:pPr fontAlgn="base"/>
                      <a:r>
                        <a:rPr lang="ru-RU" sz="1400" b="1">
                          <a:effectLst/>
                          <a:latin typeface="+mn-lt"/>
                        </a:rPr>
                        <a:t>Языковые средства</a:t>
                      </a:r>
                      <a:endParaRPr lang="ru-RU" sz="1400">
                        <a:effectLst/>
                        <a:latin typeface="+mn-lt"/>
                      </a:endParaRPr>
                    </a:p>
                  </a:txBody>
                  <a:tcPr marL="40290" marR="40290" marT="20145" marB="2014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tc>
                  <a:txBody>
                    <a:bodyPr/>
                    <a:lstStyle/>
                    <a:p>
                      <a:pPr fontAlgn="base"/>
                      <a:r>
                        <a:rPr lang="ru-RU" sz="1400" dirty="0">
                          <a:effectLst/>
                          <a:latin typeface="+mn-lt"/>
                        </a:rPr>
                        <a:t>Слова с абстрактным значением </a:t>
                      </a:r>
                      <a:r>
                        <a:rPr lang="ru-RU" sz="1400" i="1" dirty="0">
                          <a:effectLst/>
                          <a:latin typeface="+mn-lt"/>
                        </a:rPr>
                        <a:t>(растение, животное),</a:t>
                      </a:r>
                      <a:r>
                        <a:rPr lang="ru-RU" sz="1400" dirty="0">
                          <a:effectLst/>
                          <a:latin typeface="+mn-lt"/>
                        </a:rPr>
                        <a:t> научные термины, отглагольные существительные со значением действия (</a:t>
                      </a:r>
                      <a:r>
                        <a:rPr lang="ru-RU" sz="1400" i="1" dirty="0">
                          <a:effectLst/>
                          <a:latin typeface="+mn-lt"/>
                        </a:rPr>
                        <a:t>выработка, использование</a:t>
                      </a:r>
                      <a:r>
                        <a:rPr lang="ru-RU" sz="1400" dirty="0">
                          <a:effectLst/>
                          <a:latin typeface="+mn-lt"/>
                        </a:rPr>
                        <a:t>); слова, обозначающие последовательность мысли, их связь (</a:t>
                      </a:r>
                      <a:r>
                        <a:rPr lang="ru-RU" sz="1400" i="1" dirty="0">
                          <a:effectLst/>
                          <a:latin typeface="+mn-lt"/>
                        </a:rPr>
                        <a:t>сначала, во-первых, в итоге, потому что</a:t>
                      </a:r>
                      <a:r>
                        <a:rPr lang="ru-RU" sz="1400" dirty="0">
                          <a:effectLst/>
                          <a:latin typeface="+mn-lt"/>
                        </a:rPr>
                        <a:t>).</a:t>
                      </a:r>
                    </a:p>
                    <a:p>
                      <a:pPr fontAlgn="base"/>
                      <a:r>
                        <a:rPr lang="ru-RU" sz="1400" dirty="0">
                          <a:effectLst/>
                          <a:latin typeface="+mn-lt"/>
                        </a:rPr>
                        <a:t>Использование единственного числа вместо множественного (</a:t>
                      </a:r>
                      <a:r>
                        <a:rPr lang="ru-RU" sz="1400" i="1" dirty="0">
                          <a:effectLst/>
                          <a:latin typeface="+mn-lt"/>
                        </a:rPr>
                        <a:t>признаки живого, самолет – техническое средство передвижения</a:t>
                      </a:r>
                      <a:r>
                        <a:rPr lang="ru-RU" sz="1400" dirty="0">
                          <a:effectLst/>
                          <a:latin typeface="+mn-lt"/>
                        </a:rPr>
                        <a:t>); деепричастий и причастий.</a:t>
                      </a:r>
                    </a:p>
                  </a:txBody>
                  <a:tcPr marL="40290" marR="40290" marT="20145" marB="2014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178435235"/>
                  </a:ext>
                </a:extLst>
              </a:tr>
              <a:tr h="773625">
                <a:tc>
                  <a:txBody>
                    <a:bodyPr/>
                    <a:lstStyle/>
                    <a:p>
                      <a:pPr fontAlgn="base"/>
                      <a:r>
                        <a:rPr lang="ru-RU" sz="1400" b="1">
                          <a:effectLst/>
                          <a:latin typeface="+mn-lt"/>
                        </a:rPr>
                        <a:t>Жанры</a:t>
                      </a:r>
                      <a:endParaRPr lang="ru-RU" sz="1400">
                        <a:effectLst/>
                        <a:latin typeface="+mn-lt"/>
                      </a:endParaRPr>
                    </a:p>
                  </a:txBody>
                  <a:tcPr marL="40290" marR="40290" marT="20145" marB="2014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tc>
                  <a:txBody>
                    <a:bodyPr/>
                    <a:lstStyle/>
                    <a:p>
                      <a:pPr fontAlgn="base"/>
                      <a:r>
                        <a:rPr lang="ru-RU" sz="1400" dirty="0">
                          <a:effectLst/>
                          <a:latin typeface="+mn-lt"/>
                        </a:rPr>
                        <a:t>Научный доклад, статья, учебник, лекция, справочник, аннотация, резюме, рецензия, устный ответ (на уроке), объяснение (другу, однокласснику) и т.д.</a:t>
                      </a:r>
                    </a:p>
                  </a:txBody>
                  <a:tcPr marL="40290" marR="40290" marT="20145" marB="2014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645420182"/>
                  </a:ext>
                </a:extLst>
              </a:tr>
            </a:tbl>
          </a:graphicData>
        </a:graphic>
      </p:graphicFrame>
    </p:spTree>
    <p:extLst>
      <p:ext uri="{BB962C8B-B14F-4D97-AF65-F5344CB8AC3E}">
        <p14:creationId xmlns:p14="http://schemas.microsoft.com/office/powerpoint/2010/main" val="2288670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9B264FCC-8E9B-40C4-BEC5-F8F24CDFDE74}"/>
              </a:ext>
            </a:extLst>
          </p:cNvPr>
          <p:cNvPicPr>
            <a:picLocks noChangeAspect="1"/>
          </p:cNvPicPr>
          <p:nvPr/>
        </p:nvPicPr>
        <p:blipFill>
          <a:blip r:embed="rId2"/>
          <a:stretch>
            <a:fillRect/>
          </a:stretch>
        </p:blipFill>
        <p:spPr>
          <a:xfrm>
            <a:off x="0" y="0"/>
            <a:ext cx="9144000" cy="6857999"/>
          </a:xfrm>
          <a:prstGeom prst="rect">
            <a:avLst/>
          </a:prstGeom>
        </p:spPr>
      </p:pic>
      <p:graphicFrame>
        <p:nvGraphicFramePr>
          <p:cNvPr id="3" name="Таблица 2">
            <a:extLst>
              <a:ext uri="{FF2B5EF4-FFF2-40B4-BE49-F238E27FC236}">
                <a16:creationId xmlns:a16="http://schemas.microsoft.com/office/drawing/2014/main" id="{781BBDE4-310F-4F76-9177-639DA51196AA}"/>
              </a:ext>
            </a:extLst>
          </p:cNvPr>
          <p:cNvGraphicFramePr>
            <a:graphicFrameLocks noGrp="1"/>
          </p:cNvGraphicFramePr>
          <p:nvPr>
            <p:extLst>
              <p:ext uri="{D42A27DB-BD31-4B8C-83A1-F6EECF244321}">
                <p14:modId xmlns:p14="http://schemas.microsoft.com/office/powerpoint/2010/main" val="2180111637"/>
              </p:ext>
            </p:extLst>
          </p:nvPr>
        </p:nvGraphicFramePr>
        <p:xfrm>
          <a:off x="270163" y="1367495"/>
          <a:ext cx="8603674" cy="5490502"/>
        </p:xfrm>
        <a:graphic>
          <a:graphicData uri="http://schemas.openxmlformats.org/drawingml/2006/table">
            <a:tbl>
              <a:tblPr/>
              <a:tblGrid>
                <a:gridCol w="4301837">
                  <a:extLst>
                    <a:ext uri="{9D8B030D-6E8A-4147-A177-3AD203B41FA5}">
                      <a16:colId xmlns:a16="http://schemas.microsoft.com/office/drawing/2014/main" val="711552403"/>
                    </a:ext>
                  </a:extLst>
                </a:gridCol>
                <a:gridCol w="4301837">
                  <a:extLst>
                    <a:ext uri="{9D8B030D-6E8A-4147-A177-3AD203B41FA5}">
                      <a16:colId xmlns:a16="http://schemas.microsoft.com/office/drawing/2014/main" val="3526034753"/>
                    </a:ext>
                  </a:extLst>
                </a:gridCol>
              </a:tblGrid>
              <a:tr h="259830">
                <a:tc gridSpan="2">
                  <a:txBody>
                    <a:bodyPr/>
                    <a:lstStyle/>
                    <a:p>
                      <a:pPr algn="ctr" fontAlgn="base"/>
                      <a:r>
                        <a:rPr lang="ru-RU" sz="1400" b="1" dirty="0">
                          <a:effectLst/>
                          <a:latin typeface="+mn-lt"/>
                        </a:rPr>
                        <a:t>Официально-деловой стиль</a:t>
                      </a:r>
                      <a:endParaRPr lang="ru-RU" sz="1400" dirty="0">
                        <a:effectLst/>
                        <a:latin typeface="+mn-lt"/>
                      </a:endParaRPr>
                    </a:p>
                  </a:txBody>
                  <a:tcPr marL="42660" marR="42660" marT="21330" marB="2133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tc hMerge="1">
                  <a:txBody>
                    <a:bodyPr/>
                    <a:lstStyle/>
                    <a:p>
                      <a:pPr fontAlgn="base"/>
                      <a:endParaRPr lang="ru-RU" sz="1400" dirty="0">
                        <a:effectLst/>
                        <a:latin typeface="+mn-lt"/>
                      </a:endParaRPr>
                    </a:p>
                  </a:txBody>
                  <a:tcPr marL="42660" marR="42660" marT="21330" marB="2133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3365255"/>
                  </a:ext>
                </a:extLst>
              </a:tr>
              <a:tr h="522451">
                <a:tc>
                  <a:txBody>
                    <a:bodyPr/>
                    <a:lstStyle/>
                    <a:p>
                      <a:pPr fontAlgn="base"/>
                      <a:r>
                        <a:rPr lang="ru-RU" sz="1400" b="1">
                          <a:effectLst/>
                          <a:latin typeface="+mn-lt"/>
                        </a:rPr>
                        <a:t>Сфера применения</a:t>
                      </a:r>
                      <a:endParaRPr lang="ru-RU" sz="1400">
                        <a:effectLst/>
                        <a:latin typeface="+mn-lt"/>
                      </a:endParaRPr>
                    </a:p>
                  </a:txBody>
                  <a:tcPr marL="42660" marR="42660" marT="21330" marB="2133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tc>
                  <a:txBody>
                    <a:bodyPr/>
                    <a:lstStyle/>
                    <a:p>
                      <a:pPr fontAlgn="base"/>
                      <a:r>
                        <a:rPr lang="ru-RU" sz="1400">
                          <a:effectLst/>
                          <a:latin typeface="+mn-lt"/>
                        </a:rPr>
                        <a:t>Административно-правовая сфера. Язык документов, государственных актов, законов и деловых бумаг.</a:t>
                      </a:r>
                    </a:p>
                  </a:txBody>
                  <a:tcPr marL="42660" marR="42660" marT="21330" marB="2133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603294052"/>
                  </a:ext>
                </a:extLst>
              </a:tr>
              <a:tr h="476365">
                <a:tc>
                  <a:txBody>
                    <a:bodyPr/>
                    <a:lstStyle/>
                    <a:p>
                      <a:pPr fontAlgn="base"/>
                      <a:r>
                        <a:rPr lang="ru-RU" sz="1400" b="1">
                          <a:effectLst/>
                          <a:latin typeface="+mn-lt"/>
                        </a:rPr>
                        <a:t>Задача</a:t>
                      </a:r>
                      <a:endParaRPr lang="ru-RU" sz="1400">
                        <a:effectLst/>
                        <a:latin typeface="+mn-lt"/>
                      </a:endParaRPr>
                    </a:p>
                  </a:txBody>
                  <a:tcPr marL="42660" marR="42660" marT="21330" marB="2133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tc>
                  <a:txBody>
                    <a:bodyPr/>
                    <a:lstStyle/>
                    <a:p>
                      <a:pPr fontAlgn="base"/>
                      <a:r>
                        <a:rPr lang="ru-RU" sz="1400">
                          <a:effectLst/>
                          <a:latin typeface="+mn-lt"/>
                        </a:rPr>
                        <a:t>Сообщение информации, которая имеет практическое значение</a:t>
                      </a:r>
                    </a:p>
                  </a:txBody>
                  <a:tcPr marL="42660" marR="42660" marT="21330" marB="2133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170362068"/>
                  </a:ext>
                </a:extLst>
              </a:tr>
              <a:tr h="835922">
                <a:tc>
                  <a:txBody>
                    <a:bodyPr/>
                    <a:lstStyle/>
                    <a:p>
                      <a:pPr fontAlgn="base"/>
                      <a:r>
                        <a:rPr lang="ru-RU" sz="1400" b="1">
                          <a:effectLst/>
                          <a:latin typeface="+mn-lt"/>
                        </a:rPr>
                        <a:t>Особенности</a:t>
                      </a:r>
                      <a:endParaRPr lang="ru-RU" sz="1400">
                        <a:effectLst/>
                        <a:latin typeface="+mn-lt"/>
                      </a:endParaRPr>
                    </a:p>
                  </a:txBody>
                  <a:tcPr marL="42660" marR="42660" marT="21330" marB="2133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tc>
                  <a:txBody>
                    <a:bodyPr/>
                    <a:lstStyle/>
                    <a:p>
                      <a:pPr fontAlgn="base"/>
                      <a:r>
                        <a:rPr lang="ru-RU" sz="1400">
                          <a:effectLst/>
                          <a:latin typeface="+mn-lt"/>
                        </a:rPr>
                        <a:t>Точность, соответствие шаблону, логичность, официальность, лаконичность. Деление текста на смысловые блоки: разделы, пункты и т.д.</a:t>
                      </a:r>
                    </a:p>
                  </a:txBody>
                  <a:tcPr marL="42660" marR="42660" marT="21330" marB="2133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687451367"/>
                  </a:ext>
                </a:extLst>
              </a:tr>
              <a:tr h="2560012">
                <a:tc>
                  <a:txBody>
                    <a:bodyPr/>
                    <a:lstStyle/>
                    <a:p>
                      <a:pPr fontAlgn="base"/>
                      <a:r>
                        <a:rPr lang="ru-RU" sz="1400" b="1">
                          <a:effectLst/>
                          <a:latin typeface="+mn-lt"/>
                        </a:rPr>
                        <a:t>Языковые средства</a:t>
                      </a:r>
                      <a:endParaRPr lang="ru-RU" sz="1400">
                        <a:effectLst/>
                        <a:latin typeface="+mn-lt"/>
                      </a:endParaRPr>
                    </a:p>
                  </a:txBody>
                  <a:tcPr marL="42660" marR="42660" marT="21330" marB="2133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tc>
                  <a:txBody>
                    <a:bodyPr/>
                    <a:lstStyle/>
                    <a:p>
                      <a:pPr fontAlgn="base"/>
                      <a:r>
                        <a:rPr lang="ru-RU" sz="1400" dirty="0">
                          <a:effectLst/>
                          <a:latin typeface="+mn-lt"/>
                        </a:rPr>
                        <a:t>Полные наименования, точные даты; книжная лексика (</a:t>
                      </a:r>
                      <a:r>
                        <a:rPr lang="ru-RU" sz="1400" i="1" dirty="0">
                          <a:effectLst/>
                          <a:latin typeface="+mn-lt"/>
                        </a:rPr>
                        <a:t>вследствие того что, обусловливаться</a:t>
                      </a:r>
                      <a:r>
                        <a:rPr lang="ru-RU" sz="1400" dirty="0">
                          <a:effectLst/>
                          <a:latin typeface="+mn-lt"/>
                        </a:rPr>
                        <a:t>); общественно-политическая лексика (</a:t>
                      </a:r>
                      <a:r>
                        <a:rPr lang="ru-RU" sz="1400" i="1" dirty="0">
                          <a:effectLst/>
                          <a:latin typeface="+mn-lt"/>
                        </a:rPr>
                        <a:t>Российская Федерация, президент</a:t>
                      </a:r>
                      <a:r>
                        <a:rPr lang="ru-RU" sz="1400" dirty="0">
                          <a:effectLst/>
                          <a:latin typeface="+mn-lt"/>
                        </a:rPr>
                        <a:t>); отглагольные существительные; частые повторы слов; НЕТ экспрессивной и оценочной лексики.</a:t>
                      </a:r>
                    </a:p>
                    <a:p>
                      <a:pPr fontAlgn="base"/>
                      <a:r>
                        <a:rPr lang="ru-RU" sz="1400" dirty="0">
                          <a:effectLst/>
                          <a:latin typeface="+mn-lt"/>
                        </a:rPr>
                        <a:t>МНОГО слов </a:t>
                      </a:r>
                      <a:r>
                        <a:rPr lang="ru-RU" sz="1400" i="1" dirty="0">
                          <a:effectLst/>
                          <a:latin typeface="+mn-lt"/>
                        </a:rPr>
                        <a:t>должен, обязан</a:t>
                      </a:r>
                      <a:r>
                        <a:rPr lang="ru-RU" sz="1400" dirty="0">
                          <a:effectLst/>
                          <a:latin typeface="+mn-lt"/>
                        </a:rPr>
                        <a:t> и т.д.; составные союзов (</a:t>
                      </a:r>
                      <a:r>
                        <a:rPr lang="ru-RU" sz="1400" i="1" dirty="0">
                          <a:effectLst/>
                          <a:latin typeface="+mn-lt"/>
                        </a:rPr>
                        <a:t>в силу того что, ввиду того что</a:t>
                      </a:r>
                      <a:r>
                        <a:rPr lang="ru-RU" sz="1400" dirty="0">
                          <a:effectLst/>
                          <a:latin typeface="+mn-lt"/>
                        </a:rPr>
                        <a:t>); причастных и деепричастных оборотов; НЕТ глаголов в форме 2-го лица, личных местоимений (особенно 1-го и 2-го лица).</a:t>
                      </a:r>
                    </a:p>
                  </a:txBody>
                  <a:tcPr marL="42660" marR="42660" marT="21330" marB="2133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831205512"/>
                  </a:ext>
                </a:extLst>
              </a:tr>
              <a:tr h="835922">
                <a:tc>
                  <a:txBody>
                    <a:bodyPr/>
                    <a:lstStyle/>
                    <a:p>
                      <a:pPr fontAlgn="base"/>
                      <a:r>
                        <a:rPr lang="ru-RU" sz="1400" b="1">
                          <a:effectLst/>
                          <a:latin typeface="+mn-lt"/>
                        </a:rPr>
                        <a:t>Жанры</a:t>
                      </a:r>
                      <a:endParaRPr lang="ru-RU" sz="1400">
                        <a:effectLst/>
                        <a:latin typeface="+mn-lt"/>
                      </a:endParaRPr>
                    </a:p>
                  </a:txBody>
                  <a:tcPr marL="42660" marR="42660" marT="21330" marB="2133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tc>
                  <a:txBody>
                    <a:bodyPr/>
                    <a:lstStyle/>
                    <a:p>
                      <a:pPr fontAlgn="base"/>
                      <a:r>
                        <a:rPr lang="ru-RU" sz="1400" dirty="0">
                          <a:effectLst/>
                          <a:latin typeface="+mn-lt"/>
                        </a:rPr>
                        <a:t>Постановления, законы, указы, деловые документы (справки, заявления, доверенности, характеристики, объявления), инструкции.</a:t>
                      </a:r>
                    </a:p>
                  </a:txBody>
                  <a:tcPr marL="42660" marR="42660" marT="21330" marB="2133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718584108"/>
                  </a:ext>
                </a:extLst>
              </a:tr>
            </a:tbl>
          </a:graphicData>
        </a:graphic>
      </p:graphicFrame>
    </p:spTree>
    <p:extLst>
      <p:ext uri="{BB962C8B-B14F-4D97-AF65-F5344CB8AC3E}">
        <p14:creationId xmlns:p14="http://schemas.microsoft.com/office/powerpoint/2010/main" val="3194911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E11369C7-447C-4179-AEE0-511F341BA3C5}"/>
              </a:ext>
            </a:extLst>
          </p:cNvPr>
          <p:cNvPicPr>
            <a:picLocks noChangeAspect="1"/>
          </p:cNvPicPr>
          <p:nvPr/>
        </p:nvPicPr>
        <p:blipFill>
          <a:blip r:embed="rId2"/>
          <a:stretch>
            <a:fillRect/>
          </a:stretch>
        </p:blipFill>
        <p:spPr>
          <a:xfrm>
            <a:off x="0" y="0"/>
            <a:ext cx="9144000" cy="6857999"/>
          </a:xfrm>
          <a:prstGeom prst="rect">
            <a:avLst/>
          </a:prstGeom>
        </p:spPr>
      </p:pic>
      <p:graphicFrame>
        <p:nvGraphicFramePr>
          <p:cNvPr id="3" name="Таблица 2">
            <a:extLst>
              <a:ext uri="{FF2B5EF4-FFF2-40B4-BE49-F238E27FC236}">
                <a16:creationId xmlns:a16="http://schemas.microsoft.com/office/drawing/2014/main" id="{56728759-4DC1-46B8-806B-222075A39616}"/>
              </a:ext>
            </a:extLst>
          </p:cNvPr>
          <p:cNvGraphicFramePr>
            <a:graphicFrameLocks noGrp="1"/>
          </p:cNvGraphicFramePr>
          <p:nvPr>
            <p:extLst>
              <p:ext uri="{D42A27DB-BD31-4B8C-83A1-F6EECF244321}">
                <p14:modId xmlns:p14="http://schemas.microsoft.com/office/powerpoint/2010/main" val="3906638701"/>
              </p:ext>
            </p:extLst>
          </p:nvPr>
        </p:nvGraphicFramePr>
        <p:xfrm>
          <a:off x="138545" y="1482436"/>
          <a:ext cx="8866910" cy="5375563"/>
        </p:xfrm>
        <a:graphic>
          <a:graphicData uri="http://schemas.openxmlformats.org/drawingml/2006/table">
            <a:tbl>
              <a:tblPr/>
              <a:tblGrid>
                <a:gridCol w="4433455">
                  <a:extLst>
                    <a:ext uri="{9D8B030D-6E8A-4147-A177-3AD203B41FA5}">
                      <a16:colId xmlns:a16="http://schemas.microsoft.com/office/drawing/2014/main" val="626567117"/>
                    </a:ext>
                  </a:extLst>
                </a:gridCol>
                <a:gridCol w="4433455">
                  <a:extLst>
                    <a:ext uri="{9D8B030D-6E8A-4147-A177-3AD203B41FA5}">
                      <a16:colId xmlns:a16="http://schemas.microsoft.com/office/drawing/2014/main" val="3069945225"/>
                    </a:ext>
                  </a:extLst>
                </a:gridCol>
              </a:tblGrid>
              <a:tr h="273412">
                <a:tc gridSpan="2">
                  <a:txBody>
                    <a:bodyPr/>
                    <a:lstStyle/>
                    <a:p>
                      <a:pPr algn="ctr" fontAlgn="base"/>
                      <a:r>
                        <a:rPr lang="ru-RU" sz="1400" b="1" dirty="0">
                          <a:effectLst/>
                          <a:latin typeface="+mn-lt"/>
                        </a:rPr>
                        <a:t>Публицистический стиль</a:t>
                      </a:r>
                      <a:endParaRPr lang="ru-RU" sz="1400" dirty="0">
                        <a:effectLst/>
                        <a:latin typeface="+mn-lt"/>
                      </a:endParaRPr>
                    </a:p>
                  </a:txBody>
                  <a:tcPr marL="46789" marR="46789" marT="23394" marB="23394"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tc hMerge="1">
                  <a:txBody>
                    <a:bodyPr/>
                    <a:lstStyle/>
                    <a:p>
                      <a:pPr fontAlgn="base"/>
                      <a:endParaRPr lang="ru-RU" sz="1400" dirty="0">
                        <a:effectLst/>
                        <a:latin typeface="+mn-lt"/>
                      </a:endParaRPr>
                    </a:p>
                  </a:txBody>
                  <a:tcPr marL="46789" marR="46789" marT="23394" marB="23394"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39074020"/>
                  </a:ext>
                </a:extLst>
              </a:tr>
              <a:tr h="789736">
                <a:tc>
                  <a:txBody>
                    <a:bodyPr/>
                    <a:lstStyle/>
                    <a:p>
                      <a:pPr fontAlgn="base"/>
                      <a:r>
                        <a:rPr lang="ru-RU" sz="1400" b="1">
                          <a:effectLst/>
                          <a:latin typeface="+mn-lt"/>
                        </a:rPr>
                        <a:t>Сфера применения</a:t>
                      </a:r>
                      <a:endParaRPr lang="ru-RU" sz="1400">
                        <a:effectLst/>
                        <a:latin typeface="+mn-lt"/>
                      </a:endParaRPr>
                    </a:p>
                  </a:txBody>
                  <a:tcPr marL="46789" marR="46789" marT="23394" marB="23394"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tc>
                  <a:txBody>
                    <a:bodyPr/>
                    <a:lstStyle/>
                    <a:p>
                      <a:pPr fontAlgn="base"/>
                      <a:r>
                        <a:rPr lang="ru-RU" sz="1400">
                          <a:effectLst/>
                          <a:latin typeface="+mn-lt"/>
                        </a:rPr>
                        <a:t>Газеты, радио, телевидение, выступления на собраниях, съездах, митингах. Стиль массовой коммуникации.</a:t>
                      </a:r>
                    </a:p>
                  </a:txBody>
                  <a:tcPr marL="46789" marR="46789" marT="23394" marB="23394"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148054673"/>
                  </a:ext>
                </a:extLst>
              </a:tr>
              <a:tr h="1091870">
                <a:tc>
                  <a:txBody>
                    <a:bodyPr/>
                    <a:lstStyle/>
                    <a:p>
                      <a:pPr fontAlgn="base"/>
                      <a:r>
                        <a:rPr lang="ru-RU" sz="1400" b="1">
                          <a:effectLst/>
                          <a:latin typeface="+mn-lt"/>
                        </a:rPr>
                        <a:t>Задача</a:t>
                      </a:r>
                      <a:endParaRPr lang="ru-RU" sz="1400">
                        <a:effectLst/>
                        <a:latin typeface="+mn-lt"/>
                      </a:endParaRPr>
                    </a:p>
                  </a:txBody>
                  <a:tcPr marL="46789" marR="46789" marT="23394" marB="23394"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tc>
                  <a:txBody>
                    <a:bodyPr/>
                    <a:lstStyle/>
                    <a:p>
                      <a:pPr fontAlgn="base"/>
                      <a:r>
                        <a:rPr lang="ru-RU" sz="1400" dirty="0">
                          <a:effectLst/>
                          <a:latin typeface="+mn-lt"/>
                        </a:rPr>
                        <a:t>Воздействие на общественное мнение; массовое сознание; попытка убедить в чем-либо; и информирование.</a:t>
                      </a:r>
                    </a:p>
                    <a:p>
                      <a:pPr fontAlgn="base"/>
                      <a:r>
                        <a:rPr lang="ru-RU" sz="1400" dirty="0">
                          <a:effectLst/>
                          <a:latin typeface="+mn-lt"/>
                        </a:rPr>
                        <a:t>Выражение активной жизненной позиции.</a:t>
                      </a:r>
                    </a:p>
                  </a:txBody>
                  <a:tcPr marL="46789" marR="46789" marT="23394" marB="23394"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064594618"/>
                  </a:ext>
                </a:extLst>
              </a:tr>
              <a:tr h="607489">
                <a:tc>
                  <a:txBody>
                    <a:bodyPr/>
                    <a:lstStyle/>
                    <a:p>
                      <a:pPr fontAlgn="base"/>
                      <a:r>
                        <a:rPr lang="ru-RU" sz="1400" b="1">
                          <a:effectLst/>
                          <a:latin typeface="+mn-lt"/>
                        </a:rPr>
                        <a:t>Особенности</a:t>
                      </a:r>
                      <a:endParaRPr lang="ru-RU" sz="1400">
                        <a:effectLst/>
                        <a:latin typeface="+mn-lt"/>
                      </a:endParaRPr>
                    </a:p>
                  </a:txBody>
                  <a:tcPr marL="46789" marR="46789" marT="23394" marB="23394"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tc>
                  <a:txBody>
                    <a:bodyPr/>
                    <a:lstStyle/>
                    <a:p>
                      <a:pPr fontAlgn="base"/>
                      <a:r>
                        <a:rPr lang="ru-RU" sz="1400">
                          <a:effectLst/>
                          <a:latin typeface="+mn-lt"/>
                        </a:rPr>
                        <a:t>Оценочность, призывность, образность, эмоциональность, экспрессивность</a:t>
                      </a:r>
                    </a:p>
                  </a:txBody>
                  <a:tcPr marL="46789" marR="46789" marT="23394" marB="23394"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926193553"/>
                  </a:ext>
                </a:extLst>
              </a:tr>
              <a:tr h="2115406">
                <a:tc>
                  <a:txBody>
                    <a:bodyPr/>
                    <a:lstStyle/>
                    <a:p>
                      <a:pPr fontAlgn="base"/>
                      <a:r>
                        <a:rPr lang="ru-RU" sz="1400" b="1">
                          <a:effectLst/>
                          <a:latin typeface="+mn-lt"/>
                        </a:rPr>
                        <a:t>Языковые средства</a:t>
                      </a:r>
                      <a:endParaRPr lang="ru-RU" sz="1400">
                        <a:effectLst/>
                        <a:latin typeface="+mn-lt"/>
                      </a:endParaRPr>
                    </a:p>
                  </a:txBody>
                  <a:tcPr marL="46789" marR="46789" marT="23394" marB="23394"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tc>
                  <a:txBody>
                    <a:bodyPr/>
                    <a:lstStyle/>
                    <a:p>
                      <a:pPr fontAlgn="base"/>
                      <a:r>
                        <a:rPr lang="ru-RU" sz="1400" dirty="0">
                          <a:effectLst/>
                          <a:latin typeface="+mn-lt"/>
                        </a:rPr>
                        <a:t>Торжественная лексика (</a:t>
                      </a:r>
                      <a:r>
                        <a:rPr lang="ru-RU" sz="1400" i="1" dirty="0">
                          <a:effectLst/>
                          <a:latin typeface="+mn-lt"/>
                        </a:rPr>
                        <a:t>монумент, воздвигнуть</a:t>
                      </a:r>
                      <a:r>
                        <a:rPr lang="ru-RU" sz="1400" dirty="0">
                          <a:effectLst/>
                          <a:latin typeface="+mn-lt"/>
                        </a:rPr>
                        <a:t>); речевые штампы и клише (</a:t>
                      </a:r>
                      <a:r>
                        <a:rPr lang="ru-RU" sz="1400" i="1" dirty="0">
                          <a:effectLst/>
                          <a:latin typeface="+mn-lt"/>
                        </a:rPr>
                        <a:t>друзья-товарищи, рабочая атмосфера, общее дело</a:t>
                      </a:r>
                      <a:r>
                        <a:rPr lang="ru-RU" sz="1400" dirty="0">
                          <a:effectLst/>
                          <a:latin typeface="+mn-lt"/>
                        </a:rPr>
                        <a:t>); слова в переносном значении; эпитеты, метафоры, сравнения (</a:t>
                      </a:r>
                      <a:r>
                        <a:rPr lang="ru-RU" sz="1400" i="1" dirty="0">
                          <a:effectLst/>
                          <a:latin typeface="+mn-lt"/>
                        </a:rPr>
                        <a:t>опора и надежда, неземные богатства</a:t>
                      </a:r>
                      <a:r>
                        <a:rPr lang="ru-RU" sz="1400" dirty="0">
                          <a:effectLst/>
                          <a:latin typeface="+mn-lt"/>
                        </a:rPr>
                        <a:t>); МНОГО личных местоимений 1-го и 2-го лица, повелительное наклонение глагола; восклицательных предложений, обращений, вводных слов.</a:t>
                      </a:r>
                    </a:p>
                  </a:txBody>
                  <a:tcPr marL="46789" marR="46789" marT="23394" marB="23394"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970499827"/>
                  </a:ext>
                </a:extLst>
              </a:tr>
              <a:tr h="497650">
                <a:tc>
                  <a:txBody>
                    <a:bodyPr/>
                    <a:lstStyle/>
                    <a:p>
                      <a:pPr fontAlgn="base"/>
                      <a:r>
                        <a:rPr lang="ru-RU" sz="1400" b="1">
                          <a:effectLst/>
                          <a:latin typeface="+mn-lt"/>
                        </a:rPr>
                        <a:t>Жанры</a:t>
                      </a:r>
                      <a:endParaRPr lang="ru-RU" sz="1400">
                        <a:effectLst/>
                        <a:latin typeface="+mn-lt"/>
                      </a:endParaRPr>
                    </a:p>
                  </a:txBody>
                  <a:tcPr marL="46789" marR="46789" marT="23394" marB="23394"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tc>
                  <a:txBody>
                    <a:bodyPr/>
                    <a:lstStyle/>
                    <a:p>
                      <a:pPr fontAlgn="base"/>
                      <a:r>
                        <a:rPr lang="ru-RU" sz="1400" dirty="0">
                          <a:effectLst/>
                          <a:latin typeface="+mn-lt"/>
                        </a:rPr>
                        <a:t>Заметка, статья, отзыв, репортаж, интервью, публичное выступление.</a:t>
                      </a:r>
                    </a:p>
                  </a:txBody>
                  <a:tcPr marL="46789" marR="46789" marT="23394" marB="23394"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742725900"/>
                  </a:ext>
                </a:extLst>
              </a:tr>
            </a:tbl>
          </a:graphicData>
        </a:graphic>
      </p:graphicFrame>
    </p:spTree>
    <p:extLst>
      <p:ext uri="{BB962C8B-B14F-4D97-AF65-F5344CB8AC3E}">
        <p14:creationId xmlns:p14="http://schemas.microsoft.com/office/powerpoint/2010/main" val="1320798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BA055F4B-4AFF-4B11-BBC9-E4C5C1A9E89A}"/>
              </a:ext>
            </a:extLst>
          </p:cNvPr>
          <p:cNvPicPr>
            <a:picLocks noChangeAspect="1"/>
          </p:cNvPicPr>
          <p:nvPr/>
        </p:nvPicPr>
        <p:blipFill>
          <a:blip r:embed="rId2"/>
          <a:stretch>
            <a:fillRect/>
          </a:stretch>
        </p:blipFill>
        <p:spPr>
          <a:xfrm>
            <a:off x="0" y="0"/>
            <a:ext cx="9144000" cy="6857999"/>
          </a:xfrm>
          <a:prstGeom prst="rect">
            <a:avLst/>
          </a:prstGeom>
        </p:spPr>
      </p:pic>
      <p:graphicFrame>
        <p:nvGraphicFramePr>
          <p:cNvPr id="3" name="Таблица 2">
            <a:extLst>
              <a:ext uri="{FF2B5EF4-FFF2-40B4-BE49-F238E27FC236}">
                <a16:creationId xmlns:a16="http://schemas.microsoft.com/office/drawing/2014/main" id="{55E63EAD-A097-4734-A63C-3D28F824AD36}"/>
              </a:ext>
            </a:extLst>
          </p:cNvPr>
          <p:cNvGraphicFramePr>
            <a:graphicFrameLocks noGrp="1"/>
          </p:cNvGraphicFramePr>
          <p:nvPr>
            <p:extLst>
              <p:ext uri="{D42A27DB-BD31-4B8C-83A1-F6EECF244321}">
                <p14:modId xmlns:p14="http://schemas.microsoft.com/office/powerpoint/2010/main" val="1826139052"/>
              </p:ext>
            </p:extLst>
          </p:nvPr>
        </p:nvGraphicFramePr>
        <p:xfrm>
          <a:off x="193963" y="1676399"/>
          <a:ext cx="8756074" cy="5181600"/>
        </p:xfrm>
        <a:graphic>
          <a:graphicData uri="http://schemas.openxmlformats.org/drawingml/2006/table">
            <a:tbl>
              <a:tblPr/>
              <a:tblGrid>
                <a:gridCol w="4378037">
                  <a:extLst>
                    <a:ext uri="{9D8B030D-6E8A-4147-A177-3AD203B41FA5}">
                      <a16:colId xmlns:a16="http://schemas.microsoft.com/office/drawing/2014/main" val="1168933133"/>
                    </a:ext>
                  </a:extLst>
                </a:gridCol>
                <a:gridCol w="4378037">
                  <a:extLst>
                    <a:ext uri="{9D8B030D-6E8A-4147-A177-3AD203B41FA5}">
                      <a16:colId xmlns:a16="http://schemas.microsoft.com/office/drawing/2014/main" val="3523189386"/>
                    </a:ext>
                  </a:extLst>
                </a:gridCol>
              </a:tblGrid>
              <a:tr h="313953">
                <a:tc gridSpan="2">
                  <a:txBody>
                    <a:bodyPr/>
                    <a:lstStyle/>
                    <a:p>
                      <a:pPr algn="ctr" fontAlgn="base"/>
                      <a:r>
                        <a:rPr lang="ru-RU" sz="1400" b="1" dirty="0">
                          <a:effectLst/>
                        </a:rPr>
                        <a:t>Художественный стиль</a:t>
                      </a:r>
                      <a:endParaRPr lang="ru-RU" sz="1400" dirty="0">
                        <a:effectLst/>
                      </a:endParaRPr>
                    </a:p>
                  </a:txBody>
                  <a:tcPr marL="65929" marR="65929" marT="32965" marB="3296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tc hMerge="1">
                  <a:txBody>
                    <a:bodyPr/>
                    <a:lstStyle/>
                    <a:p>
                      <a:pPr fontAlgn="base"/>
                      <a:endParaRPr lang="ru-RU" sz="1400" dirty="0">
                        <a:effectLst/>
                      </a:endParaRPr>
                    </a:p>
                  </a:txBody>
                  <a:tcPr marL="65929" marR="65929" marT="32965" marB="3296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8152791"/>
                  </a:ext>
                </a:extLst>
              </a:tr>
              <a:tr h="549516">
                <a:tc>
                  <a:txBody>
                    <a:bodyPr/>
                    <a:lstStyle/>
                    <a:p>
                      <a:pPr fontAlgn="base"/>
                      <a:r>
                        <a:rPr lang="ru-RU" sz="1400" b="1">
                          <a:effectLst/>
                        </a:rPr>
                        <a:t>Сфера применения</a:t>
                      </a:r>
                      <a:endParaRPr lang="ru-RU" sz="1400">
                        <a:effectLst/>
                      </a:endParaRPr>
                    </a:p>
                  </a:txBody>
                  <a:tcPr marL="65929" marR="65929" marT="32965" marB="3296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tc>
                  <a:txBody>
                    <a:bodyPr/>
                    <a:lstStyle/>
                    <a:p>
                      <a:pPr fontAlgn="base"/>
                      <a:r>
                        <a:rPr lang="ru-RU" sz="1400">
                          <a:effectLst/>
                        </a:rPr>
                        <a:t>Произведение художественной литературы</a:t>
                      </a:r>
                    </a:p>
                  </a:txBody>
                  <a:tcPr marL="65929" marR="65929" marT="32965" marB="3296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014120759"/>
                  </a:ext>
                </a:extLst>
              </a:tr>
              <a:tr h="785079">
                <a:tc>
                  <a:txBody>
                    <a:bodyPr/>
                    <a:lstStyle/>
                    <a:p>
                      <a:pPr fontAlgn="base"/>
                      <a:r>
                        <a:rPr lang="ru-RU" sz="1400" b="1">
                          <a:effectLst/>
                        </a:rPr>
                        <a:t>Задача</a:t>
                      </a:r>
                      <a:endParaRPr lang="ru-RU" sz="1400">
                        <a:effectLst/>
                      </a:endParaRPr>
                    </a:p>
                  </a:txBody>
                  <a:tcPr marL="65929" marR="65929" marT="32965" marB="3296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tc>
                  <a:txBody>
                    <a:bodyPr/>
                    <a:lstStyle/>
                    <a:p>
                      <a:pPr fontAlgn="base"/>
                      <a:r>
                        <a:rPr lang="ru-RU" sz="1400">
                          <a:effectLst/>
                        </a:rPr>
                        <a:t>Воздействие на чувства и мысли читателя, слушателя путем создания ярких образов, картин жизни</a:t>
                      </a:r>
                    </a:p>
                  </a:txBody>
                  <a:tcPr marL="65929" marR="65929" marT="32965" marB="3296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518242532"/>
                  </a:ext>
                </a:extLst>
              </a:tr>
              <a:tr h="1491768">
                <a:tc>
                  <a:txBody>
                    <a:bodyPr/>
                    <a:lstStyle/>
                    <a:p>
                      <a:pPr fontAlgn="base"/>
                      <a:r>
                        <a:rPr lang="ru-RU" sz="1400" b="1">
                          <a:effectLst/>
                        </a:rPr>
                        <a:t>Особенности</a:t>
                      </a:r>
                      <a:endParaRPr lang="ru-RU" sz="1400">
                        <a:effectLst/>
                      </a:endParaRPr>
                    </a:p>
                  </a:txBody>
                  <a:tcPr marL="65929" marR="65929" marT="32965" marB="3296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tc>
                  <a:txBody>
                    <a:bodyPr/>
                    <a:lstStyle/>
                    <a:p>
                      <a:pPr fontAlgn="base"/>
                      <a:endParaRPr lang="ru-RU" sz="1400">
                        <a:effectLst/>
                      </a:endParaRPr>
                    </a:p>
                    <a:p>
                      <a:pPr fontAlgn="base"/>
                      <a:r>
                        <a:rPr lang="ru-RU" sz="1400">
                          <a:effectLst/>
                        </a:rPr>
                        <a:t>Возможно использование средств всех других стилей.</a:t>
                      </a:r>
                    </a:p>
                    <a:p>
                      <a:pPr fontAlgn="base"/>
                      <a:r>
                        <a:rPr lang="ru-RU" sz="1400">
                          <a:effectLst/>
                        </a:rPr>
                        <a:t>Образность, выразительность, субъективность оценок, эмоциональность.</a:t>
                      </a:r>
                    </a:p>
                  </a:txBody>
                  <a:tcPr marL="65929" marR="65929" marT="32965" marB="3296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188581690"/>
                  </a:ext>
                </a:extLst>
              </a:tr>
              <a:tr h="1491768">
                <a:tc>
                  <a:txBody>
                    <a:bodyPr/>
                    <a:lstStyle/>
                    <a:p>
                      <a:pPr fontAlgn="base"/>
                      <a:r>
                        <a:rPr lang="ru-RU" sz="1400" b="1">
                          <a:effectLst/>
                        </a:rPr>
                        <a:t>Языковые средства</a:t>
                      </a:r>
                      <a:endParaRPr lang="ru-RU" sz="1400">
                        <a:effectLst/>
                      </a:endParaRPr>
                    </a:p>
                  </a:txBody>
                  <a:tcPr marL="65929" marR="65929" marT="32965" marB="3296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tc>
                  <a:txBody>
                    <a:bodyPr/>
                    <a:lstStyle/>
                    <a:p>
                      <a:pPr fontAlgn="base"/>
                      <a:r>
                        <a:rPr lang="ru-RU" sz="1400">
                          <a:effectLst/>
                        </a:rPr>
                        <a:t>Все языковые средства выразительности: устаревшие слова, неологизмы, антонимы, синонимы; эпитеты, метафоры, сравнения; вопросительны и восклицательные предложения и многие другие</a:t>
                      </a:r>
                    </a:p>
                  </a:txBody>
                  <a:tcPr marL="65929" marR="65929" marT="32965" marB="3296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760791069"/>
                  </a:ext>
                </a:extLst>
              </a:tr>
              <a:tr h="549516">
                <a:tc>
                  <a:txBody>
                    <a:bodyPr/>
                    <a:lstStyle/>
                    <a:p>
                      <a:pPr fontAlgn="base"/>
                      <a:r>
                        <a:rPr lang="ru-RU" sz="1400" b="1">
                          <a:effectLst/>
                        </a:rPr>
                        <a:t>Жанры</a:t>
                      </a:r>
                      <a:endParaRPr lang="ru-RU" sz="1400">
                        <a:effectLst/>
                      </a:endParaRPr>
                    </a:p>
                  </a:txBody>
                  <a:tcPr marL="65929" marR="65929" marT="32965" marB="3296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tc>
                  <a:txBody>
                    <a:bodyPr/>
                    <a:lstStyle/>
                    <a:p>
                      <a:pPr fontAlgn="base"/>
                      <a:r>
                        <a:rPr lang="ru-RU" sz="1400" dirty="0">
                          <a:effectLst/>
                        </a:rPr>
                        <a:t>Рассказ, повесть, комедия, драма, стихотворение, басня, поэма и др.</a:t>
                      </a:r>
                    </a:p>
                  </a:txBody>
                  <a:tcPr marL="65929" marR="65929" marT="32965" marB="3296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21428235"/>
                  </a:ext>
                </a:extLst>
              </a:tr>
            </a:tbl>
          </a:graphicData>
        </a:graphic>
      </p:graphicFrame>
    </p:spTree>
    <p:extLst>
      <p:ext uri="{BB962C8B-B14F-4D97-AF65-F5344CB8AC3E}">
        <p14:creationId xmlns:p14="http://schemas.microsoft.com/office/powerpoint/2010/main" val="2613053852"/>
      </p:ext>
    </p:extLst>
  </p:cSld>
  <p:clrMapOvr>
    <a:masterClrMapping/>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TotalTime>
  <Words>810</Words>
  <Application>Microsoft Office PowerPoint</Application>
  <PresentationFormat>Экран (4:3)</PresentationFormat>
  <Paragraphs>80</Paragraphs>
  <Slides>7</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7</vt:i4>
      </vt:variant>
    </vt:vector>
  </HeadingPairs>
  <TitlesOfParts>
    <vt:vector size="11" baseType="lpstr">
      <vt:lpstr>Arial</vt:lpstr>
      <vt:lpstr>Calibri</vt:lpstr>
      <vt:lpstr>Calibri Light</vt:lpstr>
      <vt:lpstr>Тема Office</vt:lpstr>
      <vt:lpstr>Стили речи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Стили речи</dc:title>
  <dc:creator>111</dc:creator>
  <cp:lastModifiedBy>111</cp:lastModifiedBy>
  <cp:revision>4</cp:revision>
  <dcterms:created xsi:type="dcterms:W3CDTF">2024-09-19T07:18:37Z</dcterms:created>
  <dcterms:modified xsi:type="dcterms:W3CDTF">2024-09-19T07:46:05Z</dcterms:modified>
</cp:coreProperties>
</file>